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0" r:id="rId3"/>
    <p:sldId id="498" r:id="rId4"/>
    <p:sldId id="418" r:id="rId5"/>
    <p:sldId id="419" r:id="rId6"/>
    <p:sldId id="451" r:id="rId7"/>
    <p:sldId id="421" r:id="rId8"/>
    <p:sldId id="423" r:id="rId9"/>
    <p:sldId id="580" r:id="rId10"/>
    <p:sldId id="384" r:id="rId11"/>
    <p:sldId id="499" r:id="rId12"/>
    <p:sldId id="437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2" r:id="rId25"/>
    <p:sldId id="456" r:id="rId26"/>
    <p:sldId id="457" r:id="rId27"/>
    <p:sldId id="579" r:id="rId28"/>
    <p:sldId id="577" r:id="rId29"/>
    <p:sldId id="495" r:id="rId30"/>
    <p:sldId id="497" r:id="rId31"/>
    <p:sldId id="464" r:id="rId32"/>
    <p:sldId id="466" r:id="rId33"/>
    <p:sldId id="470" r:id="rId34"/>
    <p:sldId id="471" r:id="rId35"/>
    <p:sldId id="472" r:id="rId36"/>
    <p:sldId id="582" r:id="rId37"/>
    <p:sldId id="578" r:id="rId38"/>
    <p:sldId id="581" r:id="rId39"/>
    <p:sldId id="500" r:id="rId40"/>
    <p:sldId id="516" r:id="rId41"/>
    <p:sldId id="521" r:id="rId42"/>
    <p:sldId id="541" r:id="rId43"/>
    <p:sldId id="522" r:id="rId44"/>
    <p:sldId id="523" r:id="rId45"/>
    <p:sldId id="525" r:id="rId46"/>
    <p:sldId id="526" r:id="rId47"/>
    <p:sldId id="528" r:id="rId48"/>
    <p:sldId id="531" r:id="rId49"/>
    <p:sldId id="583" r:id="rId50"/>
    <p:sldId id="584" r:id="rId51"/>
    <p:sldId id="563" r:id="rId52"/>
    <p:sldId id="564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74" r:id="rId61"/>
    <p:sldId id="573" r:id="rId62"/>
    <p:sldId id="572" r:id="rId63"/>
    <p:sldId id="576" r:id="rId64"/>
    <p:sldId id="575" r:id="rId65"/>
    <p:sldId id="585" r:id="rId66"/>
    <p:sldId id="586" r:id="rId67"/>
    <p:sldId id="587" r:id="rId68"/>
    <p:sldId id="588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1" autoAdjust="0"/>
    <p:restoredTop sz="88682" autoAdjust="0"/>
  </p:normalViewPr>
  <p:slideViewPr>
    <p:cSldViewPr>
      <p:cViewPr>
        <p:scale>
          <a:sx n="100" d="100"/>
          <a:sy n="100" d="100"/>
        </p:scale>
        <p:origin x="7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D20E-B92A-9F4B-BFAC-6BD3E5BC8CEB}" type="slidenum">
              <a:rPr lang="en-US"/>
              <a:pPr/>
              <a:t>15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 in slide and following:  IMF IFS online</a:t>
            </a:r>
          </a:p>
        </p:txBody>
      </p:sp>
    </p:spTree>
    <p:extLst>
      <p:ext uri="{BB962C8B-B14F-4D97-AF65-F5344CB8AC3E}">
        <p14:creationId xmlns:p14="http://schemas.microsoft.com/office/powerpoint/2010/main" val="372807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www.cnsnews.com</a:t>
            </a:r>
            <a:r>
              <a:rPr lang="en-US" dirty="0"/>
              <a:t>/news/article/</a:t>
            </a:r>
            <a:r>
              <a:rPr lang="en-US" dirty="0" err="1"/>
              <a:t>terence</a:t>
            </a:r>
            <a:r>
              <a:rPr lang="en-US" dirty="0"/>
              <a:t>-p-</a:t>
            </a:r>
            <a:r>
              <a:rPr lang="en-US" dirty="0" err="1"/>
              <a:t>jeffrey</a:t>
            </a:r>
            <a:r>
              <a:rPr lang="en-US" dirty="0"/>
              <a:t>/under-nafta-28b-us-mexico-trade-surplus-became-71b-deficit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/blog/the-avenue/2017/03/30/how-u-s-states-rely-on-the-</a:t>
            </a:r>
            <a:r>
              <a:rPr lang="en-US" dirty="0" err="1"/>
              <a:t>nafta</a:t>
            </a:r>
            <a:r>
              <a:rPr lang="en-US" dirty="0"/>
              <a:t>-supply-chain/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7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3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1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8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Gertz</a:t>
            </a:r>
            <a:r>
              <a:rPr lang="en-US" dirty="0"/>
              <a:t>, 2017, https://</a:t>
            </a:r>
            <a:r>
              <a:rPr lang="en-US" dirty="0" err="1"/>
              <a:t>www.brookings.edu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-content/uploads/2017/03/global-20170315-nafta.pdf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0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F7800B7-0F54-714A-8F90-27290BB23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933" y="3657600"/>
            <a:ext cx="7772400" cy="2404534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b="1" dirty="0"/>
              <a:t> </a:t>
            </a:r>
            <a:r>
              <a:rPr lang="en-US" sz="4000" dirty="0"/>
              <a:t>NAFTA and Its </a:t>
            </a:r>
            <a:br>
              <a:rPr lang="en-US" sz="4000" dirty="0"/>
            </a:br>
            <a:r>
              <a:rPr lang="en-US" sz="4000" dirty="0"/>
              <a:t>Renegotiation as USMCA</a:t>
            </a: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066" y="7112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 err="1">
                <a:ea typeface="ＭＳ Ｐゴシック" pitchFamily="-109" charset="-128"/>
                <a:cs typeface="ＭＳ Ｐゴシック" pitchFamily="-109" charset="-128"/>
              </a:rPr>
              <a:t>PubPol</a:t>
            </a:r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 201</a:t>
            </a:r>
          </a:p>
          <a:p>
            <a:pPr eaLnBrk="1" hangingPunct="1"/>
            <a:r>
              <a:rPr lang="en-US" sz="4800" dirty="0">
                <a:ea typeface="ＭＳ Ｐゴシック" pitchFamily="-109" charset="-128"/>
                <a:cs typeface="ＭＳ Ｐゴシック" pitchFamily="-109" charset="-128"/>
              </a:rPr>
              <a:t>Module 3: </a:t>
            </a:r>
            <a:r>
              <a:rPr lang="en-US" sz="4800" dirty="0"/>
              <a:t>International Trade Policy</a:t>
            </a:r>
          </a:p>
          <a:p>
            <a:pPr eaLnBrk="1" hangingPunct="1"/>
            <a:endParaRPr lang="en-US" sz="5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AFL-CIO, in “NAFTA at 20,” was critical of several aspects of NAFTA.  Which of the following did it NOT criticize?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ISDS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Rules of origin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side agreement on labor standards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side agreement on environment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 of the above (they criticized all of them)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480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410C5-F4E3-8749-9EC8-64EE6D03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84C0-26BC-B341-8B93-F3E9695D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/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- What happened?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Not much, at first, in 1994</a:t>
            </a:r>
          </a:p>
          <a:p>
            <a:pPr lvl="1"/>
            <a:r>
              <a:rPr lang="en-US" dirty="0"/>
              <a:t>Mexico kept peso pegged to the dollar</a:t>
            </a:r>
          </a:p>
          <a:p>
            <a:pPr lvl="1"/>
            <a:r>
              <a:rPr lang="en-US" dirty="0"/>
              <a:t>Resisted devaluing peso in run-up to presidential election</a:t>
            </a:r>
          </a:p>
          <a:p>
            <a:pPr lvl="1"/>
            <a:r>
              <a:rPr lang="en-US" dirty="0"/>
              <a:t>Assassinations in 1994 included</a:t>
            </a:r>
          </a:p>
          <a:p>
            <a:pPr lvl="2"/>
            <a:r>
              <a:rPr lang="en-US" dirty="0"/>
              <a:t>Mar 23:  PRI presidential candidate </a:t>
            </a:r>
            <a:r>
              <a:rPr lang="en-US" dirty="0" err="1"/>
              <a:t>Colosio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7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- What happened?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Peso Crisis (aka “Tequila Crisis”)</a:t>
            </a:r>
          </a:p>
          <a:p>
            <a:pPr lvl="1"/>
            <a:r>
              <a:rPr lang="en-US" dirty="0"/>
              <a:t>December 20, 1994 (after the election)</a:t>
            </a:r>
          </a:p>
          <a:p>
            <a:pPr lvl="2"/>
            <a:r>
              <a:rPr lang="en-US" dirty="0"/>
              <a:t>Crisis hit the foreign exchange market</a:t>
            </a:r>
          </a:p>
          <a:p>
            <a:pPr lvl="2"/>
            <a:r>
              <a:rPr lang="en-US" dirty="0"/>
              <a:t>Mexico devalued the peso</a:t>
            </a:r>
          </a:p>
          <a:p>
            <a:pPr lvl="1"/>
            <a:r>
              <a:rPr lang="en-US" dirty="0"/>
              <a:t>Devaluation had devastating effects on the Mexican economy</a:t>
            </a:r>
          </a:p>
          <a:p>
            <a:pPr lvl="2"/>
            <a:r>
              <a:rPr lang="en-US" dirty="0"/>
              <a:t>Mexico had borrowed in dollars to pay for assets in pesos</a:t>
            </a:r>
          </a:p>
          <a:p>
            <a:pPr lvl="2"/>
            <a:r>
              <a:rPr lang="en-US" dirty="0"/>
              <a:t>Devaluation meant that debt was suddenly higher than assets for 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2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3" imgW="5181600" imgH="3022600" progId="Excel.Sheet.8">
                  <p:embed/>
                </p:oleObj>
              </mc:Choice>
              <mc:Fallback>
                <p:oleObj name="Chart" r:id="rId3" imgW="5181600" imgH="3022600" progId="Excel.Sheet.8">
                  <p:embed/>
                  <p:pic>
                    <p:nvPicPr>
                      <p:cNvPr id="531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41910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45720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1467" name="Freeform 11"/>
          <p:cNvSpPr>
            <a:spLocks/>
          </p:cNvSpPr>
          <p:nvPr/>
        </p:nvSpPr>
        <p:spPr bwMode="auto">
          <a:xfrm>
            <a:off x="17526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Freeform 12"/>
          <p:cNvSpPr>
            <a:spLocks/>
          </p:cNvSpPr>
          <p:nvPr/>
        </p:nvSpPr>
        <p:spPr bwMode="auto">
          <a:xfrm flipH="1">
            <a:off x="45720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1436158" y="898525"/>
            <a:ext cx="7239000" cy="70167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Reserves Fell at Once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3848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35" name="Group 15"/>
          <p:cNvGrpSpPr>
            <a:grpSpLocks noChangeAspect="1"/>
          </p:cNvGrpSpPr>
          <p:nvPr/>
        </p:nvGrpSpPr>
        <p:grpSpPr bwMode="auto">
          <a:xfrm>
            <a:off x="533400" y="1676400"/>
            <a:ext cx="8077200" cy="4549775"/>
            <a:chOff x="336" y="1056"/>
            <a:chExt cx="5088" cy="2866"/>
          </a:xfrm>
        </p:grpSpPr>
        <p:sp>
          <p:nvSpPr>
            <p:cNvPr id="5171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5088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7" name="Rectangle 17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1302" y="2867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9" name="Line 19"/>
            <p:cNvSpPr>
              <a:spLocks noChangeShapeType="1"/>
            </p:cNvSpPr>
            <p:nvPr/>
          </p:nvSpPr>
          <p:spPr bwMode="auto">
            <a:xfrm>
              <a:off x="1302" y="2656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>
              <a:off x="1302" y="2433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>
              <a:off x="1302" y="2222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302" y="2011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Rectangle 23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1302" y="2011"/>
              <a:ext cx="1" cy="10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Line 25"/>
            <p:cNvSpPr>
              <a:spLocks noChangeShapeType="1"/>
            </p:cNvSpPr>
            <p:nvPr/>
          </p:nvSpPr>
          <p:spPr bwMode="auto">
            <a:xfrm>
              <a:off x="1258" y="307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Line 26"/>
            <p:cNvSpPr>
              <a:spLocks noChangeShapeType="1"/>
            </p:cNvSpPr>
            <p:nvPr/>
          </p:nvSpPr>
          <p:spPr bwMode="auto">
            <a:xfrm>
              <a:off x="1258" y="286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Line 27"/>
            <p:cNvSpPr>
              <a:spLocks noChangeShapeType="1"/>
            </p:cNvSpPr>
            <p:nvPr/>
          </p:nvSpPr>
          <p:spPr bwMode="auto">
            <a:xfrm>
              <a:off x="1258" y="265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Line 28"/>
            <p:cNvSpPr>
              <a:spLocks noChangeShapeType="1"/>
            </p:cNvSpPr>
            <p:nvPr/>
          </p:nvSpPr>
          <p:spPr bwMode="auto">
            <a:xfrm>
              <a:off x="1258" y="243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Line 29"/>
            <p:cNvSpPr>
              <a:spLocks noChangeShapeType="1"/>
            </p:cNvSpPr>
            <p:nvPr/>
          </p:nvSpPr>
          <p:spPr bwMode="auto">
            <a:xfrm>
              <a:off x="1258" y="222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1258" y="201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1302" y="3078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Line 32"/>
            <p:cNvSpPr>
              <a:spLocks noChangeShapeType="1"/>
            </p:cNvSpPr>
            <p:nvPr/>
          </p:nvSpPr>
          <p:spPr bwMode="auto">
            <a:xfrm flipV="1">
              <a:off x="13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3" name="Line 33"/>
            <p:cNvSpPr>
              <a:spLocks noChangeShapeType="1"/>
            </p:cNvSpPr>
            <p:nvPr/>
          </p:nvSpPr>
          <p:spPr bwMode="auto">
            <a:xfrm flipV="1">
              <a:off x="13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Line 34"/>
            <p:cNvSpPr>
              <a:spLocks noChangeShapeType="1"/>
            </p:cNvSpPr>
            <p:nvPr/>
          </p:nvSpPr>
          <p:spPr bwMode="auto">
            <a:xfrm flipV="1">
              <a:off x="141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5" name="Line 35"/>
            <p:cNvSpPr>
              <a:spLocks noChangeShapeType="1"/>
            </p:cNvSpPr>
            <p:nvPr/>
          </p:nvSpPr>
          <p:spPr bwMode="auto">
            <a:xfrm flipV="1">
              <a:off x="14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Line 36"/>
            <p:cNvSpPr>
              <a:spLocks noChangeShapeType="1"/>
            </p:cNvSpPr>
            <p:nvPr/>
          </p:nvSpPr>
          <p:spPr bwMode="auto">
            <a:xfrm flipV="1">
              <a:off x="15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7" name="Line 37"/>
            <p:cNvSpPr>
              <a:spLocks noChangeShapeType="1"/>
            </p:cNvSpPr>
            <p:nvPr/>
          </p:nvSpPr>
          <p:spPr bwMode="auto">
            <a:xfrm flipV="1">
              <a:off x="1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Line 38"/>
            <p:cNvSpPr>
              <a:spLocks noChangeShapeType="1"/>
            </p:cNvSpPr>
            <p:nvPr/>
          </p:nvSpPr>
          <p:spPr bwMode="auto">
            <a:xfrm flipV="1">
              <a:off x="16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9" name="Line 39"/>
            <p:cNvSpPr>
              <a:spLocks noChangeShapeType="1"/>
            </p:cNvSpPr>
            <p:nvPr/>
          </p:nvSpPr>
          <p:spPr bwMode="auto">
            <a:xfrm flipV="1">
              <a:off x="17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 flipV="1">
              <a:off x="17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Line 41"/>
            <p:cNvSpPr>
              <a:spLocks noChangeShapeType="1"/>
            </p:cNvSpPr>
            <p:nvPr/>
          </p:nvSpPr>
          <p:spPr bwMode="auto">
            <a:xfrm flipV="1">
              <a:off x="18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2" name="Line 42"/>
            <p:cNvSpPr>
              <a:spLocks noChangeShapeType="1"/>
            </p:cNvSpPr>
            <p:nvPr/>
          </p:nvSpPr>
          <p:spPr bwMode="auto">
            <a:xfrm flipV="1">
              <a:off x="1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 flipV="1">
              <a:off x="19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Line 44"/>
            <p:cNvSpPr>
              <a:spLocks noChangeShapeType="1"/>
            </p:cNvSpPr>
            <p:nvPr/>
          </p:nvSpPr>
          <p:spPr bwMode="auto">
            <a:xfrm flipV="1">
              <a:off x="1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Line 45"/>
            <p:cNvSpPr>
              <a:spLocks noChangeShapeType="1"/>
            </p:cNvSpPr>
            <p:nvPr/>
          </p:nvSpPr>
          <p:spPr bwMode="auto">
            <a:xfrm flipV="1">
              <a:off x="20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Line 46"/>
            <p:cNvSpPr>
              <a:spLocks noChangeShapeType="1"/>
            </p:cNvSpPr>
            <p:nvPr/>
          </p:nvSpPr>
          <p:spPr bwMode="auto">
            <a:xfrm flipV="1">
              <a:off x="21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 flipV="1">
              <a:off x="21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Line 48"/>
            <p:cNvSpPr>
              <a:spLocks noChangeShapeType="1"/>
            </p:cNvSpPr>
            <p:nvPr/>
          </p:nvSpPr>
          <p:spPr bwMode="auto">
            <a:xfrm flipV="1">
              <a:off x="2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9" name="Line 49"/>
            <p:cNvSpPr>
              <a:spLocks noChangeShapeType="1"/>
            </p:cNvSpPr>
            <p:nvPr/>
          </p:nvSpPr>
          <p:spPr bwMode="auto">
            <a:xfrm flipV="1">
              <a:off x="2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 flipV="1">
              <a:off x="23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1" name="Line 51"/>
            <p:cNvSpPr>
              <a:spLocks noChangeShapeType="1"/>
            </p:cNvSpPr>
            <p:nvPr/>
          </p:nvSpPr>
          <p:spPr bwMode="auto">
            <a:xfrm flipV="1">
              <a:off x="23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Line 52"/>
            <p:cNvSpPr>
              <a:spLocks noChangeShapeType="1"/>
            </p:cNvSpPr>
            <p:nvPr/>
          </p:nvSpPr>
          <p:spPr bwMode="auto">
            <a:xfrm flipV="1">
              <a:off x="24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3" name="Line 53"/>
            <p:cNvSpPr>
              <a:spLocks noChangeShapeType="1"/>
            </p:cNvSpPr>
            <p:nvPr/>
          </p:nvSpPr>
          <p:spPr bwMode="auto">
            <a:xfrm flipV="1">
              <a:off x="25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4" name="Line 54"/>
            <p:cNvSpPr>
              <a:spLocks noChangeShapeType="1"/>
            </p:cNvSpPr>
            <p:nvPr/>
          </p:nvSpPr>
          <p:spPr bwMode="auto">
            <a:xfrm flipV="1">
              <a:off x="25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5" name="Line 55"/>
            <p:cNvSpPr>
              <a:spLocks noChangeShapeType="1"/>
            </p:cNvSpPr>
            <p:nvPr/>
          </p:nvSpPr>
          <p:spPr bwMode="auto">
            <a:xfrm flipV="1">
              <a:off x="2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6" name="Line 56"/>
            <p:cNvSpPr>
              <a:spLocks noChangeShapeType="1"/>
            </p:cNvSpPr>
            <p:nvPr/>
          </p:nvSpPr>
          <p:spPr bwMode="auto">
            <a:xfrm flipV="1">
              <a:off x="2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7" name="Line 57"/>
            <p:cNvSpPr>
              <a:spLocks noChangeShapeType="1"/>
            </p:cNvSpPr>
            <p:nvPr/>
          </p:nvSpPr>
          <p:spPr bwMode="auto">
            <a:xfrm flipV="1">
              <a:off x="27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8" name="Line 58"/>
            <p:cNvSpPr>
              <a:spLocks noChangeShapeType="1"/>
            </p:cNvSpPr>
            <p:nvPr/>
          </p:nvSpPr>
          <p:spPr bwMode="auto">
            <a:xfrm flipV="1">
              <a:off x="27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9" name="Line 59"/>
            <p:cNvSpPr>
              <a:spLocks noChangeShapeType="1"/>
            </p:cNvSpPr>
            <p:nvPr/>
          </p:nvSpPr>
          <p:spPr bwMode="auto">
            <a:xfrm flipV="1">
              <a:off x="28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0" name="Line 60"/>
            <p:cNvSpPr>
              <a:spLocks noChangeShapeType="1"/>
            </p:cNvSpPr>
            <p:nvPr/>
          </p:nvSpPr>
          <p:spPr bwMode="auto">
            <a:xfrm flipV="1">
              <a:off x="29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1" name="Line 61"/>
            <p:cNvSpPr>
              <a:spLocks noChangeShapeType="1"/>
            </p:cNvSpPr>
            <p:nvPr/>
          </p:nvSpPr>
          <p:spPr bwMode="auto">
            <a:xfrm flipV="1">
              <a:off x="29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2" name="Line 62"/>
            <p:cNvSpPr>
              <a:spLocks noChangeShapeType="1"/>
            </p:cNvSpPr>
            <p:nvPr/>
          </p:nvSpPr>
          <p:spPr bwMode="auto">
            <a:xfrm flipV="1">
              <a:off x="3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3" name="Line 63"/>
            <p:cNvSpPr>
              <a:spLocks noChangeShapeType="1"/>
            </p:cNvSpPr>
            <p:nvPr/>
          </p:nvSpPr>
          <p:spPr bwMode="auto">
            <a:xfrm flipV="1">
              <a:off x="30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4" name="Line 64"/>
            <p:cNvSpPr>
              <a:spLocks noChangeShapeType="1"/>
            </p:cNvSpPr>
            <p:nvPr/>
          </p:nvSpPr>
          <p:spPr bwMode="auto">
            <a:xfrm flipV="1">
              <a:off x="31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5" name="Line 65"/>
            <p:cNvSpPr>
              <a:spLocks noChangeShapeType="1"/>
            </p:cNvSpPr>
            <p:nvPr/>
          </p:nvSpPr>
          <p:spPr bwMode="auto">
            <a:xfrm flipV="1">
              <a:off x="31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6" name="Line 66"/>
            <p:cNvSpPr>
              <a:spLocks noChangeShapeType="1"/>
            </p:cNvSpPr>
            <p:nvPr/>
          </p:nvSpPr>
          <p:spPr bwMode="auto">
            <a:xfrm flipV="1">
              <a:off x="32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7" name="Line 67"/>
            <p:cNvSpPr>
              <a:spLocks noChangeShapeType="1"/>
            </p:cNvSpPr>
            <p:nvPr/>
          </p:nvSpPr>
          <p:spPr bwMode="auto">
            <a:xfrm flipV="1">
              <a:off x="33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8" name="Line 68"/>
            <p:cNvSpPr>
              <a:spLocks noChangeShapeType="1"/>
            </p:cNvSpPr>
            <p:nvPr/>
          </p:nvSpPr>
          <p:spPr bwMode="auto">
            <a:xfrm flipV="1">
              <a:off x="33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 flipV="1">
              <a:off x="34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 flipV="1">
              <a:off x="34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1" name="Line 71"/>
            <p:cNvSpPr>
              <a:spLocks noChangeShapeType="1"/>
            </p:cNvSpPr>
            <p:nvPr/>
          </p:nvSpPr>
          <p:spPr bwMode="auto">
            <a:xfrm flipV="1">
              <a:off x="35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 flipV="1">
              <a:off x="3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3" name="Line 73"/>
            <p:cNvSpPr>
              <a:spLocks noChangeShapeType="1"/>
            </p:cNvSpPr>
            <p:nvPr/>
          </p:nvSpPr>
          <p:spPr bwMode="auto">
            <a:xfrm flipV="1">
              <a:off x="36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 flipV="1">
              <a:off x="37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 flipV="1">
              <a:off x="37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 flipV="1">
              <a:off x="38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 flipV="1">
              <a:off x="3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 flipV="1">
              <a:off x="39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 flipV="1">
              <a:off x="3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 flipV="1">
              <a:off x="40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 flipV="1">
              <a:off x="41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2" name="Line 82"/>
            <p:cNvSpPr>
              <a:spLocks noChangeShapeType="1"/>
            </p:cNvSpPr>
            <p:nvPr/>
          </p:nvSpPr>
          <p:spPr bwMode="auto">
            <a:xfrm flipV="1">
              <a:off x="41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3" name="Line 83"/>
            <p:cNvSpPr>
              <a:spLocks noChangeShapeType="1"/>
            </p:cNvSpPr>
            <p:nvPr/>
          </p:nvSpPr>
          <p:spPr bwMode="auto">
            <a:xfrm flipV="1">
              <a:off x="4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4" name="Line 84"/>
            <p:cNvSpPr>
              <a:spLocks noChangeShapeType="1"/>
            </p:cNvSpPr>
            <p:nvPr/>
          </p:nvSpPr>
          <p:spPr bwMode="auto">
            <a:xfrm flipV="1">
              <a:off x="4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5" name="Line 85"/>
            <p:cNvSpPr>
              <a:spLocks noChangeShapeType="1"/>
            </p:cNvSpPr>
            <p:nvPr/>
          </p:nvSpPr>
          <p:spPr bwMode="auto">
            <a:xfrm flipV="1">
              <a:off x="43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6" name="Line 86"/>
            <p:cNvSpPr>
              <a:spLocks noChangeShapeType="1"/>
            </p:cNvSpPr>
            <p:nvPr/>
          </p:nvSpPr>
          <p:spPr bwMode="auto">
            <a:xfrm flipV="1">
              <a:off x="44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7" name="Line 87"/>
            <p:cNvSpPr>
              <a:spLocks noChangeShapeType="1"/>
            </p:cNvSpPr>
            <p:nvPr/>
          </p:nvSpPr>
          <p:spPr bwMode="auto">
            <a:xfrm flipV="1">
              <a:off x="44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8" name="Line 88"/>
            <p:cNvSpPr>
              <a:spLocks noChangeShapeType="1"/>
            </p:cNvSpPr>
            <p:nvPr/>
          </p:nvSpPr>
          <p:spPr bwMode="auto">
            <a:xfrm flipV="1">
              <a:off x="45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9" name="Line 89"/>
            <p:cNvSpPr>
              <a:spLocks noChangeShapeType="1"/>
            </p:cNvSpPr>
            <p:nvPr/>
          </p:nvSpPr>
          <p:spPr bwMode="auto">
            <a:xfrm flipV="1">
              <a:off x="45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0" name="Line 90"/>
            <p:cNvSpPr>
              <a:spLocks noChangeShapeType="1"/>
            </p:cNvSpPr>
            <p:nvPr/>
          </p:nvSpPr>
          <p:spPr bwMode="auto">
            <a:xfrm flipV="1">
              <a:off x="4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1" name="Line 91"/>
            <p:cNvSpPr>
              <a:spLocks noChangeShapeType="1"/>
            </p:cNvSpPr>
            <p:nvPr/>
          </p:nvSpPr>
          <p:spPr bwMode="auto">
            <a:xfrm flipV="1">
              <a:off x="4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2" name="Line 92"/>
            <p:cNvSpPr>
              <a:spLocks noChangeShapeType="1"/>
            </p:cNvSpPr>
            <p:nvPr/>
          </p:nvSpPr>
          <p:spPr bwMode="auto">
            <a:xfrm flipV="1">
              <a:off x="47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3" name="Line 93"/>
            <p:cNvSpPr>
              <a:spLocks noChangeShapeType="1"/>
            </p:cNvSpPr>
            <p:nvPr/>
          </p:nvSpPr>
          <p:spPr bwMode="auto">
            <a:xfrm flipV="1">
              <a:off x="48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4" name="Line 94"/>
            <p:cNvSpPr>
              <a:spLocks noChangeShapeType="1"/>
            </p:cNvSpPr>
            <p:nvPr/>
          </p:nvSpPr>
          <p:spPr bwMode="auto">
            <a:xfrm flipV="1">
              <a:off x="48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5" name="Line 95"/>
            <p:cNvSpPr>
              <a:spLocks noChangeShapeType="1"/>
            </p:cNvSpPr>
            <p:nvPr/>
          </p:nvSpPr>
          <p:spPr bwMode="auto">
            <a:xfrm flipV="1">
              <a:off x="49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6" name="Line 96"/>
            <p:cNvSpPr>
              <a:spLocks noChangeShapeType="1"/>
            </p:cNvSpPr>
            <p:nvPr/>
          </p:nvSpPr>
          <p:spPr bwMode="auto">
            <a:xfrm flipV="1">
              <a:off x="49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7" name="Line 97"/>
            <p:cNvSpPr>
              <a:spLocks noChangeShapeType="1"/>
            </p:cNvSpPr>
            <p:nvPr/>
          </p:nvSpPr>
          <p:spPr bwMode="auto">
            <a:xfrm flipV="1">
              <a:off x="5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8" name="Line 98"/>
            <p:cNvSpPr>
              <a:spLocks noChangeShapeType="1"/>
            </p:cNvSpPr>
            <p:nvPr/>
          </p:nvSpPr>
          <p:spPr bwMode="auto">
            <a:xfrm flipV="1">
              <a:off x="50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9" name="Line 99"/>
            <p:cNvSpPr>
              <a:spLocks noChangeShapeType="1"/>
            </p:cNvSpPr>
            <p:nvPr/>
          </p:nvSpPr>
          <p:spPr bwMode="auto">
            <a:xfrm flipV="1">
              <a:off x="51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0" name="Line 100"/>
            <p:cNvSpPr>
              <a:spLocks noChangeShapeType="1"/>
            </p:cNvSpPr>
            <p:nvPr/>
          </p:nvSpPr>
          <p:spPr bwMode="auto">
            <a:xfrm flipV="1">
              <a:off x="52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1" name="Line 101"/>
            <p:cNvSpPr>
              <a:spLocks noChangeShapeType="1"/>
            </p:cNvSpPr>
            <p:nvPr/>
          </p:nvSpPr>
          <p:spPr bwMode="auto">
            <a:xfrm flipV="1">
              <a:off x="52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2" name="Freeform 102"/>
            <p:cNvSpPr>
              <a:spLocks/>
            </p:cNvSpPr>
            <p:nvPr/>
          </p:nvSpPr>
          <p:spPr bwMode="auto">
            <a:xfrm>
              <a:off x="1336" y="2145"/>
              <a:ext cx="3888" cy="7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25" y="6"/>
                </a:cxn>
                <a:cxn ang="0">
                  <a:pos x="36" y="11"/>
                </a:cxn>
                <a:cxn ang="0">
                  <a:pos x="46" y="16"/>
                </a:cxn>
                <a:cxn ang="0">
                  <a:pos x="56" y="19"/>
                </a:cxn>
                <a:cxn ang="0">
                  <a:pos x="67" y="20"/>
                </a:cxn>
                <a:cxn ang="0">
                  <a:pos x="77" y="21"/>
                </a:cxn>
                <a:cxn ang="0">
                  <a:pos x="87" y="23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18" y="22"/>
                </a:cxn>
                <a:cxn ang="0">
                  <a:pos x="129" y="27"/>
                </a:cxn>
                <a:cxn ang="0">
                  <a:pos x="139" y="48"/>
                </a:cxn>
                <a:cxn ang="0">
                  <a:pos x="149" y="54"/>
                </a:cxn>
                <a:cxn ang="0">
                  <a:pos x="160" y="59"/>
                </a:cxn>
                <a:cxn ang="0">
                  <a:pos x="170" y="59"/>
                </a:cxn>
                <a:cxn ang="0">
                  <a:pos x="180" y="60"/>
                </a:cxn>
                <a:cxn ang="0">
                  <a:pos x="190" y="60"/>
                </a:cxn>
                <a:cxn ang="0">
                  <a:pos x="201" y="60"/>
                </a:cxn>
                <a:cxn ang="0">
                  <a:pos x="211" y="63"/>
                </a:cxn>
                <a:cxn ang="0">
                  <a:pos x="221" y="65"/>
                </a:cxn>
                <a:cxn ang="0">
                  <a:pos x="232" y="64"/>
                </a:cxn>
                <a:cxn ang="0">
                  <a:pos x="242" y="64"/>
                </a:cxn>
                <a:cxn ang="0">
                  <a:pos x="252" y="65"/>
                </a:cxn>
                <a:cxn ang="0">
                  <a:pos x="263" y="64"/>
                </a:cxn>
                <a:cxn ang="0">
                  <a:pos x="273" y="63"/>
                </a:cxn>
                <a:cxn ang="0">
                  <a:pos x="283" y="63"/>
                </a:cxn>
                <a:cxn ang="0">
                  <a:pos x="294" y="65"/>
                </a:cxn>
                <a:cxn ang="0">
                  <a:pos x="304" y="65"/>
                </a:cxn>
                <a:cxn ang="0">
                  <a:pos x="314" y="66"/>
                </a:cxn>
                <a:cxn ang="0">
                  <a:pos x="325" y="67"/>
                </a:cxn>
                <a:cxn ang="0">
                  <a:pos x="335" y="67"/>
                </a:cxn>
                <a:cxn ang="0">
                  <a:pos x="345" y="67"/>
                </a:cxn>
              </a:cxnLst>
              <a:rect l="0" t="0" r="r" b="b"/>
              <a:pathLst>
                <a:path w="350" h="6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1" y="18"/>
                  </a:lnTo>
                  <a:lnTo>
                    <a:pt x="56" y="19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2" y="22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8" y="22"/>
                  </a:lnTo>
                  <a:lnTo>
                    <a:pt x="123" y="27"/>
                  </a:lnTo>
                  <a:lnTo>
                    <a:pt x="129" y="27"/>
                  </a:lnTo>
                  <a:lnTo>
                    <a:pt x="134" y="28"/>
                  </a:lnTo>
                  <a:lnTo>
                    <a:pt x="139" y="48"/>
                  </a:lnTo>
                  <a:lnTo>
                    <a:pt x="144" y="56"/>
                  </a:lnTo>
                  <a:lnTo>
                    <a:pt x="149" y="54"/>
                  </a:lnTo>
                  <a:lnTo>
                    <a:pt x="154" y="54"/>
                  </a:lnTo>
                  <a:lnTo>
                    <a:pt x="160" y="59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5" y="59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59"/>
                  </a:lnTo>
                  <a:lnTo>
                    <a:pt x="201" y="60"/>
                  </a:lnTo>
                  <a:lnTo>
                    <a:pt x="206" y="61"/>
                  </a:lnTo>
                  <a:lnTo>
                    <a:pt x="211" y="63"/>
                  </a:lnTo>
                  <a:lnTo>
                    <a:pt x="216" y="65"/>
                  </a:lnTo>
                  <a:lnTo>
                    <a:pt x="221" y="65"/>
                  </a:lnTo>
                  <a:lnTo>
                    <a:pt x="227" y="64"/>
                  </a:lnTo>
                  <a:lnTo>
                    <a:pt x="232" y="64"/>
                  </a:lnTo>
                  <a:lnTo>
                    <a:pt x="237" y="63"/>
                  </a:lnTo>
                  <a:lnTo>
                    <a:pt x="242" y="64"/>
                  </a:lnTo>
                  <a:lnTo>
                    <a:pt x="247" y="63"/>
                  </a:lnTo>
                  <a:lnTo>
                    <a:pt x="252" y="65"/>
                  </a:lnTo>
                  <a:lnTo>
                    <a:pt x="258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3" y="63"/>
                  </a:lnTo>
                  <a:lnTo>
                    <a:pt x="278" y="64"/>
                  </a:lnTo>
                  <a:lnTo>
                    <a:pt x="283" y="63"/>
                  </a:lnTo>
                  <a:lnTo>
                    <a:pt x="289" y="63"/>
                  </a:lnTo>
                  <a:lnTo>
                    <a:pt x="294" y="65"/>
                  </a:lnTo>
                  <a:lnTo>
                    <a:pt x="299" y="65"/>
                  </a:lnTo>
                  <a:lnTo>
                    <a:pt x="304" y="65"/>
                  </a:lnTo>
                  <a:lnTo>
                    <a:pt x="309" y="66"/>
                  </a:lnTo>
                  <a:lnTo>
                    <a:pt x="314" y="66"/>
                  </a:lnTo>
                  <a:lnTo>
                    <a:pt x="319" y="66"/>
                  </a:lnTo>
                  <a:lnTo>
                    <a:pt x="325" y="67"/>
                  </a:lnTo>
                  <a:lnTo>
                    <a:pt x="330" y="67"/>
                  </a:lnTo>
                  <a:lnTo>
                    <a:pt x="335" y="67"/>
                  </a:lnTo>
                  <a:lnTo>
                    <a:pt x="340" y="67"/>
                  </a:lnTo>
                  <a:lnTo>
                    <a:pt x="345" y="67"/>
                  </a:lnTo>
                  <a:lnTo>
                    <a:pt x="350" y="67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3" name="Freeform 103"/>
            <p:cNvSpPr>
              <a:spLocks/>
            </p:cNvSpPr>
            <p:nvPr/>
          </p:nvSpPr>
          <p:spPr bwMode="auto">
            <a:xfrm>
              <a:off x="1302" y="21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4" name="Freeform 104"/>
            <p:cNvSpPr>
              <a:spLocks/>
            </p:cNvSpPr>
            <p:nvPr/>
          </p:nvSpPr>
          <p:spPr bwMode="auto">
            <a:xfrm>
              <a:off x="1358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5" name="Freeform 105"/>
            <p:cNvSpPr>
              <a:spLocks/>
            </p:cNvSpPr>
            <p:nvPr/>
          </p:nvSpPr>
          <p:spPr bwMode="auto">
            <a:xfrm>
              <a:off x="1414" y="21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6" name="Freeform 106"/>
            <p:cNvSpPr>
              <a:spLocks/>
            </p:cNvSpPr>
            <p:nvPr/>
          </p:nvSpPr>
          <p:spPr bwMode="auto">
            <a:xfrm>
              <a:off x="1469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7" name="Freeform 107"/>
            <p:cNvSpPr>
              <a:spLocks/>
            </p:cNvSpPr>
            <p:nvPr/>
          </p:nvSpPr>
          <p:spPr bwMode="auto">
            <a:xfrm>
              <a:off x="1525" y="21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8" name="Freeform 108"/>
            <p:cNvSpPr>
              <a:spLocks/>
            </p:cNvSpPr>
            <p:nvPr/>
          </p:nvSpPr>
          <p:spPr bwMode="auto">
            <a:xfrm>
              <a:off x="1580" y="217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9" name="Freeform 109"/>
            <p:cNvSpPr>
              <a:spLocks/>
            </p:cNvSpPr>
            <p:nvPr/>
          </p:nvSpPr>
          <p:spPr bwMode="auto">
            <a:xfrm>
              <a:off x="1647" y="22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0" name="Freeform 110"/>
            <p:cNvSpPr>
              <a:spLocks/>
            </p:cNvSpPr>
            <p:nvPr/>
          </p:nvSpPr>
          <p:spPr bwMode="auto">
            <a:xfrm>
              <a:off x="1702" y="22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1" name="Freeform 111"/>
            <p:cNvSpPr>
              <a:spLocks/>
            </p:cNvSpPr>
            <p:nvPr/>
          </p:nvSpPr>
          <p:spPr bwMode="auto">
            <a:xfrm>
              <a:off x="1758" y="22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2" name="Freeform 112"/>
            <p:cNvSpPr>
              <a:spLocks/>
            </p:cNvSpPr>
            <p:nvPr/>
          </p:nvSpPr>
          <p:spPr bwMode="auto">
            <a:xfrm>
              <a:off x="1813" y="228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3" name="Freeform 113"/>
            <p:cNvSpPr>
              <a:spLocks/>
            </p:cNvSpPr>
            <p:nvPr/>
          </p:nvSpPr>
          <p:spPr bwMode="auto">
            <a:xfrm>
              <a:off x="1869" y="23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4" name="Freeform 114"/>
            <p:cNvSpPr>
              <a:spLocks/>
            </p:cNvSpPr>
            <p:nvPr/>
          </p:nvSpPr>
          <p:spPr bwMode="auto">
            <a:xfrm>
              <a:off x="1925" y="23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5" name="Freeform 115"/>
            <p:cNvSpPr>
              <a:spLocks/>
            </p:cNvSpPr>
            <p:nvPr/>
          </p:nvSpPr>
          <p:spPr bwMode="auto">
            <a:xfrm>
              <a:off x="1980" y="23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6" name="Freeform 116"/>
            <p:cNvSpPr>
              <a:spLocks/>
            </p:cNvSpPr>
            <p:nvPr/>
          </p:nvSpPr>
          <p:spPr bwMode="auto">
            <a:xfrm>
              <a:off x="2047" y="23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7" name="Freeform 117"/>
            <p:cNvSpPr>
              <a:spLocks/>
            </p:cNvSpPr>
            <p:nvPr/>
          </p:nvSpPr>
          <p:spPr bwMode="auto">
            <a:xfrm>
              <a:off x="2102" y="2345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8" name="Freeform 118"/>
            <p:cNvSpPr>
              <a:spLocks/>
            </p:cNvSpPr>
            <p:nvPr/>
          </p:nvSpPr>
          <p:spPr bwMode="auto">
            <a:xfrm>
              <a:off x="2158" y="23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9" name="Freeform 119"/>
            <p:cNvSpPr>
              <a:spLocks/>
            </p:cNvSpPr>
            <p:nvPr/>
          </p:nvSpPr>
          <p:spPr bwMode="auto">
            <a:xfrm>
              <a:off x="22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0" name="Freeform 120"/>
            <p:cNvSpPr>
              <a:spLocks/>
            </p:cNvSpPr>
            <p:nvPr/>
          </p:nvSpPr>
          <p:spPr bwMode="auto">
            <a:xfrm>
              <a:off x="2269" y="23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1" name="Freeform 121"/>
            <p:cNvSpPr>
              <a:spLocks/>
            </p:cNvSpPr>
            <p:nvPr/>
          </p:nvSpPr>
          <p:spPr bwMode="auto">
            <a:xfrm>
              <a:off x="2324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2" name="Freeform 122"/>
            <p:cNvSpPr>
              <a:spLocks/>
            </p:cNvSpPr>
            <p:nvPr/>
          </p:nvSpPr>
          <p:spPr bwMode="auto">
            <a:xfrm>
              <a:off x="2391" y="2356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3" name="Freeform 123"/>
            <p:cNvSpPr>
              <a:spLocks/>
            </p:cNvSpPr>
            <p:nvPr/>
          </p:nvSpPr>
          <p:spPr bwMode="auto">
            <a:xfrm>
              <a:off x="2447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4" name="Freeform 124"/>
            <p:cNvSpPr>
              <a:spLocks/>
            </p:cNvSpPr>
            <p:nvPr/>
          </p:nvSpPr>
          <p:spPr bwMode="auto">
            <a:xfrm>
              <a:off x="2502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5" name="Freeform 125"/>
            <p:cNvSpPr>
              <a:spLocks/>
            </p:cNvSpPr>
            <p:nvPr/>
          </p:nvSpPr>
          <p:spPr bwMode="auto">
            <a:xfrm>
              <a:off x="2558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6" name="Freeform 126"/>
            <p:cNvSpPr>
              <a:spLocks/>
            </p:cNvSpPr>
            <p:nvPr/>
          </p:nvSpPr>
          <p:spPr bwMode="auto">
            <a:xfrm>
              <a:off x="26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7" name="Freeform 127"/>
            <p:cNvSpPr>
              <a:spLocks/>
            </p:cNvSpPr>
            <p:nvPr/>
          </p:nvSpPr>
          <p:spPr bwMode="auto">
            <a:xfrm>
              <a:off x="2669" y="24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8" name="Freeform 128"/>
            <p:cNvSpPr>
              <a:spLocks/>
            </p:cNvSpPr>
            <p:nvPr/>
          </p:nvSpPr>
          <p:spPr bwMode="auto">
            <a:xfrm>
              <a:off x="2735" y="24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9" name="Freeform 129"/>
            <p:cNvSpPr>
              <a:spLocks/>
            </p:cNvSpPr>
            <p:nvPr/>
          </p:nvSpPr>
          <p:spPr bwMode="auto">
            <a:xfrm>
              <a:off x="2791" y="24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0" name="Freeform 130"/>
            <p:cNvSpPr>
              <a:spLocks/>
            </p:cNvSpPr>
            <p:nvPr/>
          </p:nvSpPr>
          <p:spPr bwMode="auto">
            <a:xfrm>
              <a:off x="2847" y="26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1" name="Freeform 131"/>
            <p:cNvSpPr>
              <a:spLocks/>
            </p:cNvSpPr>
            <p:nvPr/>
          </p:nvSpPr>
          <p:spPr bwMode="auto">
            <a:xfrm>
              <a:off x="2902" y="27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2" name="Freeform 132"/>
            <p:cNvSpPr>
              <a:spLocks/>
            </p:cNvSpPr>
            <p:nvPr/>
          </p:nvSpPr>
          <p:spPr bwMode="auto">
            <a:xfrm>
              <a:off x="2958" y="27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3" name="Freeform 133"/>
            <p:cNvSpPr>
              <a:spLocks/>
            </p:cNvSpPr>
            <p:nvPr/>
          </p:nvSpPr>
          <p:spPr bwMode="auto">
            <a:xfrm>
              <a:off x="3013" y="27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4" name="Freeform 134"/>
            <p:cNvSpPr>
              <a:spLocks/>
            </p:cNvSpPr>
            <p:nvPr/>
          </p:nvSpPr>
          <p:spPr bwMode="auto">
            <a:xfrm>
              <a:off x="3080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5" name="Freeform 135"/>
            <p:cNvSpPr>
              <a:spLocks/>
            </p:cNvSpPr>
            <p:nvPr/>
          </p:nvSpPr>
          <p:spPr bwMode="auto">
            <a:xfrm>
              <a:off x="3135" y="2767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6" name="Freeform 136"/>
            <p:cNvSpPr>
              <a:spLocks/>
            </p:cNvSpPr>
            <p:nvPr/>
          </p:nvSpPr>
          <p:spPr bwMode="auto">
            <a:xfrm>
              <a:off x="3191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7" name="Freeform 137"/>
            <p:cNvSpPr>
              <a:spLocks/>
            </p:cNvSpPr>
            <p:nvPr/>
          </p:nvSpPr>
          <p:spPr bwMode="auto">
            <a:xfrm>
              <a:off x="3247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8" name="Freeform 138"/>
            <p:cNvSpPr>
              <a:spLocks/>
            </p:cNvSpPr>
            <p:nvPr/>
          </p:nvSpPr>
          <p:spPr bwMode="auto">
            <a:xfrm>
              <a:off x="3302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9" name="Freeform 139"/>
            <p:cNvSpPr>
              <a:spLocks/>
            </p:cNvSpPr>
            <p:nvPr/>
          </p:nvSpPr>
          <p:spPr bwMode="auto">
            <a:xfrm>
              <a:off x="3358" y="27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0" name="Freeform 140"/>
            <p:cNvSpPr>
              <a:spLocks/>
            </p:cNvSpPr>
            <p:nvPr/>
          </p:nvSpPr>
          <p:spPr bwMode="auto">
            <a:xfrm>
              <a:off x="3413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1" name="Freeform 141"/>
            <p:cNvSpPr>
              <a:spLocks/>
            </p:cNvSpPr>
            <p:nvPr/>
          </p:nvSpPr>
          <p:spPr bwMode="auto">
            <a:xfrm>
              <a:off x="3480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2" name="Freeform 142"/>
            <p:cNvSpPr>
              <a:spLocks/>
            </p:cNvSpPr>
            <p:nvPr/>
          </p:nvSpPr>
          <p:spPr bwMode="auto">
            <a:xfrm>
              <a:off x="3535" y="2778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3" name="Freeform 143"/>
            <p:cNvSpPr>
              <a:spLocks/>
            </p:cNvSpPr>
            <p:nvPr/>
          </p:nvSpPr>
          <p:spPr bwMode="auto">
            <a:xfrm>
              <a:off x="3591" y="2789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4" name="Freeform 144"/>
            <p:cNvSpPr>
              <a:spLocks/>
            </p:cNvSpPr>
            <p:nvPr/>
          </p:nvSpPr>
          <p:spPr bwMode="auto">
            <a:xfrm>
              <a:off x="36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5" name="Freeform 145"/>
            <p:cNvSpPr>
              <a:spLocks/>
            </p:cNvSpPr>
            <p:nvPr/>
          </p:nvSpPr>
          <p:spPr bwMode="auto">
            <a:xfrm>
              <a:off x="37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6" name="Freeform 146"/>
            <p:cNvSpPr>
              <a:spLocks/>
            </p:cNvSpPr>
            <p:nvPr/>
          </p:nvSpPr>
          <p:spPr bwMode="auto">
            <a:xfrm>
              <a:off x="3758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7" name="Freeform 147"/>
            <p:cNvSpPr>
              <a:spLocks/>
            </p:cNvSpPr>
            <p:nvPr/>
          </p:nvSpPr>
          <p:spPr bwMode="auto">
            <a:xfrm>
              <a:off x="38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8" name="Freeform 148"/>
            <p:cNvSpPr>
              <a:spLocks/>
            </p:cNvSpPr>
            <p:nvPr/>
          </p:nvSpPr>
          <p:spPr bwMode="auto">
            <a:xfrm>
              <a:off x="38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9" name="Freeform 149"/>
            <p:cNvSpPr>
              <a:spLocks/>
            </p:cNvSpPr>
            <p:nvPr/>
          </p:nvSpPr>
          <p:spPr bwMode="auto">
            <a:xfrm>
              <a:off x="3935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0" name="Freeform 150"/>
            <p:cNvSpPr>
              <a:spLocks/>
            </p:cNvSpPr>
            <p:nvPr/>
          </p:nvSpPr>
          <p:spPr bwMode="auto">
            <a:xfrm>
              <a:off x="39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1" name="Freeform 151"/>
            <p:cNvSpPr>
              <a:spLocks/>
            </p:cNvSpPr>
            <p:nvPr/>
          </p:nvSpPr>
          <p:spPr bwMode="auto">
            <a:xfrm>
              <a:off x="40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2" name="Freeform 152"/>
            <p:cNvSpPr>
              <a:spLocks/>
            </p:cNvSpPr>
            <p:nvPr/>
          </p:nvSpPr>
          <p:spPr bwMode="auto">
            <a:xfrm>
              <a:off x="41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3" name="Freeform 153"/>
            <p:cNvSpPr>
              <a:spLocks/>
            </p:cNvSpPr>
            <p:nvPr/>
          </p:nvSpPr>
          <p:spPr bwMode="auto">
            <a:xfrm>
              <a:off x="4169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4" name="Freeform 154"/>
            <p:cNvSpPr>
              <a:spLocks/>
            </p:cNvSpPr>
            <p:nvPr/>
          </p:nvSpPr>
          <p:spPr bwMode="auto">
            <a:xfrm>
              <a:off x="42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5" name="Freeform 155"/>
            <p:cNvSpPr>
              <a:spLocks/>
            </p:cNvSpPr>
            <p:nvPr/>
          </p:nvSpPr>
          <p:spPr bwMode="auto">
            <a:xfrm>
              <a:off x="42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6" name="Freeform 156"/>
            <p:cNvSpPr>
              <a:spLocks/>
            </p:cNvSpPr>
            <p:nvPr/>
          </p:nvSpPr>
          <p:spPr bwMode="auto">
            <a:xfrm>
              <a:off x="4335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7" name="Freeform 157"/>
            <p:cNvSpPr>
              <a:spLocks/>
            </p:cNvSpPr>
            <p:nvPr/>
          </p:nvSpPr>
          <p:spPr bwMode="auto">
            <a:xfrm>
              <a:off x="43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8" name="Freeform 158"/>
            <p:cNvSpPr>
              <a:spLocks/>
            </p:cNvSpPr>
            <p:nvPr/>
          </p:nvSpPr>
          <p:spPr bwMode="auto">
            <a:xfrm>
              <a:off x="44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9" name="Freeform 159"/>
            <p:cNvSpPr>
              <a:spLocks/>
            </p:cNvSpPr>
            <p:nvPr/>
          </p:nvSpPr>
          <p:spPr bwMode="auto">
            <a:xfrm>
              <a:off x="4513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0" name="Freeform 160"/>
            <p:cNvSpPr>
              <a:spLocks/>
            </p:cNvSpPr>
            <p:nvPr/>
          </p:nvSpPr>
          <p:spPr bwMode="auto">
            <a:xfrm>
              <a:off x="4568" y="28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1" name="Freeform 161"/>
            <p:cNvSpPr>
              <a:spLocks/>
            </p:cNvSpPr>
            <p:nvPr/>
          </p:nvSpPr>
          <p:spPr bwMode="auto">
            <a:xfrm>
              <a:off x="4624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2" name="Freeform 162"/>
            <p:cNvSpPr>
              <a:spLocks/>
            </p:cNvSpPr>
            <p:nvPr/>
          </p:nvSpPr>
          <p:spPr bwMode="auto">
            <a:xfrm>
              <a:off x="4680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3" name="Freeform 163"/>
            <p:cNvSpPr>
              <a:spLocks/>
            </p:cNvSpPr>
            <p:nvPr/>
          </p:nvSpPr>
          <p:spPr bwMode="auto">
            <a:xfrm>
              <a:off x="4735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4" name="Freeform 164"/>
            <p:cNvSpPr>
              <a:spLocks/>
            </p:cNvSpPr>
            <p:nvPr/>
          </p:nvSpPr>
          <p:spPr bwMode="auto">
            <a:xfrm>
              <a:off x="4791" y="28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5" name="Freeform 165"/>
            <p:cNvSpPr>
              <a:spLocks/>
            </p:cNvSpPr>
            <p:nvPr/>
          </p:nvSpPr>
          <p:spPr bwMode="auto">
            <a:xfrm>
              <a:off x="4846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6" name="Freeform 166"/>
            <p:cNvSpPr>
              <a:spLocks/>
            </p:cNvSpPr>
            <p:nvPr/>
          </p:nvSpPr>
          <p:spPr bwMode="auto">
            <a:xfrm>
              <a:off x="4913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7" name="Freeform 167"/>
            <p:cNvSpPr>
              <a:spLocks/>
            </p:cNvSpPr>
            <p:nvPr/>
          </p:nvSpPr>
          <p:spPr bwMode="auto">
            <a:xfrm>
              <a:off x="4968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8" name="Freeform 168"/>
            <p:cNvSpPr>
              <a:spLocks/>
            </p:cNvSpPr>
            <p:nvPr/>
          </p:nvSpPr>
          <p:spPr bwMode="auto">
            <a:xfrm>
              <a:off x="5024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9" name="Freeform 169"/>
            <p:cNvSpPr>
              <a:spLocks/>
            </p:cNvSpPr>
            <p:nvPr/>
          </p:nvSpPr>
          <p:spPr bwMode="auto">
            <a:xfrm>
              <a:off x="5079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0" name="Freeform 170"/>
            <p:cNvSpPr>
              <a:spLocks/>
            </p:cNvSpPr>
            <p:nvPr/>
          </p:nvSpPr>
          <p:spPr bwMode="auto">
            <a:xfrm>
              <a:off x="5135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1" name="Freeform 171"/>
            <p:cNvSpPr>
              <a:spLocks/>
            </p:cNvSpPr>
            <p:nvPr/>
          </p:nvSpPr>
          <p:spPr bwMode="auto">
            <a:xfrm>
              <a:off x="5191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2" name="Rectangle 172"/>
            <p:cNvSpPr>
              <a:spLocks noChangeArrowheads="1"/>
            </p:cNvSpPr>
            <p:nvPr/>
          </p:nvSpPr>
          <p:spPr bwMode="auto">
            <a:xfrm>
              <a:off x="1913" y="1223"/>
              <a:ext cx="19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Mexico Exchange Rate </a:t>
              </a:r>
              <a:endParaRPr lang="en-US"/>
            </a:p>
          </p:txBody>
        </p:sp>
        <p:sp>
          <p:nvSpPr>
            <p:cNvPr id="517293" name="Rectangle 173"/>
            <p:cNvSpPr>
              <a:spLocks noChangeArrowheads="1"/>
            </p:cNvSpPr>
            <p:nvPr/>
          </p:nvSpPr>
          <p:spPr bwMode="auto">
            <a:xfrm>
              <a:off x="2047" y="1456"/>
              <a:ext cx="188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Quarterly 1988-2004</a:t>
              </a:r>
              <a:endParaRPr lang="en-US"/>
            </a:p>
          </p:txBody>
        </p:sp>
        <p:sp>
          <p:nvSpPr>
            <p:cNvPr id="517294" name="Rectangle 174"/>
            <p:cNvSpPr>
              <a:spLocks noChangeArrowheads="1"/>
            </p:cNvSpPr>
            <p:nvPr/>
          </p:nvSpPr>
          <p:spPr bwMode="auto">
            <a:xfrm>
              <a:off x="1114" y="2989"/>
              <a:ext cx="1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17295" name="Rectangle 175"/>
            <p:cNvSpPr>
              <a:spLocks noChangeArrowheads="1"/>
            </p:cNvSpPr>
            <p:nvPr/>
          </p:nvSpPr>
          <p:spPr bwMode="auto">
            <a:xfrm>
              <a:off x="991" y="2778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517296" name="Rectangle 176"/>
            <p:cNvSpPr>
              <a:spLocks noChangeArrowheads="1"/>
            </p:cNvSpPr>
            <p:nvPr/>
          </p:nvSpPr>
          <p:spPr bwMode="auto">
            <a:xfrm>
              <a:off x="991" y="2567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517297" name="Rectangle 177"/>
            <p:cNvSpPr>
              <a:spLocks noChangeArrowheads="1"/>
            </p:cNvSpPr>
            <p:nvPr/>
          </p:nvSpPr>
          <p:spPr bwMode="auto">
            <a:xfrm>
              <a:off x="991" y="2345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517298" name="Rectangle 178"/>
            <p:cNvSpPr>
              <a:spLocks noChangeArrowheads="1"/>
            </p:cNvSpPr>
            <p:nvPr/>
          </p:nvSpPr>
          <p:spPr bwMode="auto">
            <a:xfrm>
              <a:off x="991" y="2133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517299" name="Rectangle 179"/>
            <p:cNvSpPr>
              <a:spLocks noChangeArrowheads="1"/>
            </p:cNvSpPr>
            <p:nvPr/>
          </p:nvSpPr>
          <p:spPr bwMode="auto">
            <a:xfrm>
              <a:off x="991" y="1922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517300" name="Rectangle 180"/>
            <p:cNvSpPr>
              <a:spLocks noChangeArrowheads="1"/>
            </p:cNvSpPr>
            <p:nvPr/>
          </p:nvSpPr>
          <p:spPr bwMode="auto">
            <a:xfrm rot="18900000">
              <a:off x="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17301" name="Rectangle 181"/>
            <p:cNvSpPr>
              <a:spLocks noChangeArrowheads="1"/>
            </p:cNvSpPr>
            <p:nvPr/>
          </p:nvSpPr>
          <p:spPr bwMode="auto">
            <a:xfrm rot="18900000">
              <a:off x="10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17302" name="Rectangle 182"/>
            <p:cNvSpPr>
              <a:spLocks noChangeArrowheads="1"/>
            </p:cNvSpPr>
            <p:nvPr/>
          </p:nvSpPr>
          <p:spPr bwMode="auto">
            <a:xfrm rot="18900000">
              <a:off x="13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17303" name="Rectangle 183"/>
            <p:cNvSpPr>
              <a:spLocks noChangeArrowheads="1"/>
            </p:cNvSpPr>
            <p:nvPr/>
          </p:nvSpPr>
          <p:spPr bwMode="auto">
            <a:xfrm rot="18900000">
              <a:off x="1618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17304" name="Rectangle 184"/>
            <p:cNvSpPr>
              <a:spLocks noChangeArrowheads="1"/>
            </p:cNvSpPr>
            <p:nvPr/>
          </p:nvSpPr>
          <p:spPr bwMode="auto">
            <a:xfrm rot="18900000">
              <a:off x="1907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17305" name="Rectangle 185"/>
            <p:cNvSpPr>
              <a:spLocks noChangeArrowheads="1"/>
            </p:cNvSpPr>
            <p:nvPr/>
          </p:nvSpPr>
          <p:spPr bwMode="auto">
            <a:xfrm rot="18900000">
              <a:off x="2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17306" name="Rectangle 186"/>
            <p:cNvSpPr>
              <a:spLocks noChangeArrowheads="1"/>
            </p:cNvSpPr>
            <p:nvPr/>
          </p:nvSpPr>
          <p:spPr bwMode="auto">
            <a:xfrm rot="18900000">
              <a:off x="2473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17307" name="Rectangle 187"/>
            <p:cNvSpPr>
              <a:spLocks noChangeArrowheads="1"/>
            </p:cNvSpPr>
            <p:nvPr/>
          </p:nvSpPr>
          <p:spPr bwMode="auto">
            <a:xfrm rot="18900000">
              <a:off x="2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17308" name="Rectangle 188"/>
            <p:cNvSpPr>
              <a:spLocks noChangeArrowheads="1"/>
            </p:cNvSpPr>
            <p:nvPr/>
          </p:nvSpPr>
          <p:spPr bwMode="auto">
            <a:xfrm rot="18900000">
              <a:off x="3051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17309" name="Rectangle 189"/>
            <p:cNvSpPr>
              <a:spLocks noChangeArrowheads="1"/>
            </p:cNvSpPr>
            <p:nvPr/>
          </p:nvSpPr>
          <p:spPr bwMode="auto">
            <a:xfrm rot="18900000">
              <a:off x="33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17310" name="Rectangle 190"/>
            <p:cNvSpPr>
              <a:spLocks noChangeArrowheads="1"/>
            </p:cNvSpPr>
            <p:nvPr/>
          </p:nvSpPr>
          <p:spPr bwMode="auto">
            <a:xfrm rot="18900000">
              <a:off x="36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17311" name="Rectangle 191"/>
            <p:cNvSpPr>
              <a:spLocks noChangeArrowheads="1"/>
            </p:cNvSpPr>
            <p:nvPr/>
          </p:nvSpPr>
          <p:spPr bwMode="auto">
            <a:xfrm rot="18900000">
              <a:off x="3906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17312" name="Rectangle 192"/>
            <p:cNvSpPr>
              <a:spLocks noChangeArrowheads="1"/>
            </p:cNvSpPr>
            <p:nvPr/>
          </p:nvSpPr>
          <p:spPr bwMode="auto">
            <a:xfrm rot="18900000">
              <a:off x="4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17313" name="Rectangle 193"/>
            <p:cNvSpPr>
              <a:spLocks noChangeArrowheads="1"/>
            </p:cNvSpPr>
            <p:nvPr/>
          </p:nvSpPr>
          <p:spPr bwMode="auto">
            <a:xfrm rot="18900000">
              <a:off x="4484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17314" name="Rectangle 194"/>
            <p:cNvSpPr>
              <a:spLocks noChangeArrowheads="1"/>
            </p:cNvSpPr>
            <p:nvPr/>
          </p:nvSpPr>
          <p:spPr bwMode="auto">
            <a:xfrm rot="16200000">
              <a:off x="385" y="2417"/>
              <a:ext cx="5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$/peso</a:t>
              </a:r>
              <a:endParaRPr lang="en-US"/>
            </a:p>
          </p:txBody>
        </p:sp>
        <p:sp>
          <p:nvSpPr>
            <p:cNvPr id="517315" name="Rectangle 195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4191000" y="30480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4572000" y="30480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17526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Freeform 13"/>
          <p:cNvSpPr>
            <a:spLocks/>
          </p:cNvSpPr>
          <p:nvPr/>
        </p:nvSpPr>
        <p:spPr bwMode="auto">
          <a:xfrm flipH="1">
            <a:off x="4572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16" name="Rectangle 196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Peso Dropped One Year After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00B7-0F54-714A-8F90-27290BB232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5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05980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31" name="Group 15"/>
          <p:cNvGrpSpPr>
            <a:grpSpLocks noChangeAspect="1"/>
          </p:cNvGrpSpPr>
          <p:nvPr/>
        </p:nvGrpSpPr>
        <p:grpSpPr bwMode="auto">
          <a:xfrm>
            <a:off x="747713" y="1600200"/>
            <a:ext cx="7648575" cy="4525963"/>
            <a:chOff x="471" y="1008"/>
            <a:chExt cx="4818" cy="2851"/>
          </a:xfrm>
        </p:grpSpPr>
        <p:sp>
          <p:nvSpPr>
            <p:cNvPr id="52123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71" y="1008"/>
              <a:ext cx="481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Rectangle 16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3" name="Rectangle 17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Line 18"/>
            <p:cNvSpPr>
              <a:spLocks noChangeShapeType="1"/>
            </p:cNvSpPr>
            <p:nvPr/>
          </p:nvSpPr>
          <p:spPr bwMode="auto">
            <a:xfrm>
              <a:off x="1134" y="2912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5" name="Line 19"/>
            <p:cNvSpPr>
              <a:spLocks noChangeShapeType="1"/>
            </p:cNvSpPr>
            <p:nvPr/>
          </p:nvSpPr>
          <p:spPr bwMode="auto">
            <a:xfrm>
              <a:off x="1134" y="2775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6" name="Line 20"/>
            <p:cNvSpPr>
              <a:spLocks noChangeShapeType="1"/>
            </p:cNvSpPr>
            <p:nvPr/>
          </p:nvSpPr>
          <p:spPr bwMode="auto">
            <a:xfrm>
              <a:off x="1134" y="2628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7" name="Line 21"/>
            <p:cNvSpPr>
              <a:spLocks noChangeShapeType="1"/>
            </p:cNvSpPr>
            <p:nvPr/>
          </p:nvSpPr>
          <p:spPr bwMode="auto">
            <a:xfrm>
              <a:off x="1134" y="2491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>
              <a:off x="1134" y="2344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>
              <a:off x="1134" y="2197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0" name="Line 24"/>
            <p:cNvSpPr>
              <a:spLocks noChangeShapeType="1"/>
            </p:cNvSpPr>
            <p:nvPr/>
          </p:nvSpPr>
          <p:spPr bwMode="auto">
            <a:xfrm>
              <a:off x="1134" y="2060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1" name="Line 25"/>
            <p:cNvSpPr>
              <a:spLocks noChangeShapeType="1"/>
            </p:cNvSpPr>
            <p:nvPr/>
          </p:nvSpPr>
          <p:spPr bwMode="auto">
            <a:xfrm>
              <a:off x="1134" y="1913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2" name="Rectangle 26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3" name="Line 27"/>
            <p:cNvSpPr>
              <a:spLocks noChangeShapeType="1"/>
            </p:cNvSpPr>
            <p:nvPr/>
          </p:nvSpPr>
          <p:spPr bwMode="auto">
            <a:xfrm>
              <a:off x="1134" y="1913"/>
              <a:ext cx="1" cy="1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ShapeType="1"/>
            </p:cNvSpPr>
            <p:nvPr/>
          </p:nvSpPr>
          <p:spPr bwMode="auto">
            <a:xfrm>
              <a:off x="1092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ShapeType="1"/>
            </p:cNvSpPr>
            <p:nvPr/>
          </p:nvSpPr>
          <p:spPr bwMode="auto">
            <a:xfrm>
              <a:off x="1092" y="29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ShapeType="1"/>
            </p:cNvSpPr>
            <p:nvPr/>
          </p:nvSpPr>
          <p:spPr bwMode="auto">
            <a:xfrm>
              <a:off x="1092" y="277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ShapeType="1"/>
            </p:cNvSpPr>
            <p:nvPr/>
          </p:nvSpPr>
          <p:spPr bwMode="auto">
            <a:xfrm>
              <a:off x="1092" y="26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ShapeType="1"/>
            </p:cNvSpPr>
            <p:nvPr/>
          </p:nvSpPr>
          <p:spPr bwMode="auto">
            <a:xfrm>
              <a:off x="1092" y="249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9" name="Line 33"/>
            <p:cNvSpPr>
              <a:spLocks noChangeShapeType="1"/>
            </p:cNvSpPr>
            <p:nvPr/>
          </p:nvSpPr>
          <p:spPr bwMode="auto">
            <a:xfrm>
              <a:off x="1092" y="23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0" name="Line 34"/>
            <p:cNvSpPr>
              <a:spLocks noChangeShapeType="1"/>
            </p:cNvSpPr>
            <p:nvPr/>
          </p:nvSpPr>
          <p:spPr bwMode="auto">
            <a:xfrm>
              <a:off x="1092" y="219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ShapeType="1"/>
            </p:cNvSpPr>
            <p:nvPr/>
          </p:nvSpPr>
          <p:spPr bwMode="auto">
            <a:xfrm>
              <a:off x="1092" y="2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ShapeType="1"/>
            </p:cNvSpPr>
            <p:nvPr/>
          </p:nvSpPr>
          <p:spPr bwMode="auto">
            <a:xfrm>
              <a:off x="1092" y="191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ShapeType="1"/>
            </p:cNvSpPr>
            <p:nvPr/>
          </p:nvSpPr>
          <p:spPr bwMode="auto">
            <a:xfrm>
              <a:off x="1134" y="3059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ShapeType="1"/>
            </p:cNvSpPr>
            <p:nvPr/>
          </p:nvSpPr>
          <p:spPr bwMode="auto">
            <a:xfrm flipV="1">
              <a:off x="113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ShapeType="1"/>
            </p:cNvSpPr>
            <p:nvPr/>
          </p:nvSpPr>
          <p:spPr bwMode="auto">
            <a:xfrm flipV="1">
              <a:off x="11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6" name="Line 40"/>
            <p:cNvSpPr>
              <a:spLocks noChangeShapeType="1"/>
            </p:cNvSpPr>
            <p:nvPr/>
          </p:nvSpPr>
          <p:spPr bwMode="auto">
            <a:xfrm flipV="1">
              <a:off x="124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7" name="Line 41"/>
            <p:cNvSpPr>
              <a:spLocks noChangeShapeType="1"/>
            </p:cNvSpPr>
            <p:nvPr/>
          </p:nvSpPr>
          <p:spPr bwMode="auto">
            <a:xfrm flipV="1">
              <a:off x="131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ShapeType="1"/>
            </p:cNvSpPr>
            <p:nvPr/>
          </p:nvSpPr>
          <p:spPr bwMode="auto">
            <a:xfrm flipV="1">
              <a:off x="136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ShapeType="1"/>
            </p:cNvSpPr>
            <p:nvPr/>
          </p:nvSpPr>
          <p:spPr bwMode="auto">
            <a:xfrm flipV="1">
              <a:off x="14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ShapeType="1"/>
            </p:cNvSpPr>
            <p:nvPr/>
          </p:nvSpPr>
          <p:spPr bwMode="auto">
            <a:xfrm flipV="1">
              <a:off x="148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ShapeType="1"/>
            </p:cNvSpPr>
            <p:nvPr/>
          </p:nvSpPr>
          <p:spPr bwMode="auto">
            <a:xfrm flipV="1">
              <a:off x="15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ShapeType="1"/>
            </p:cNvSpPr>
            <p:nvPr/>
          </p:nvSpPr>
          <p:spPr bwMode="auto">
            <a:xfrm flipV="1">
              <a:off x="15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3" name="Line 47"/>
            <p:cNvSpPr>
              <a:spLocks noChangeShapeType="1"/>
            </p:cNvSpPr>
            <p:nvPr/>
          </p:nvSpPr>
          <p:spPr bwMode="auto">
            <a:xfrm flipV="1">
              <a:off x="166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4" name="Line 48"/>
            <p:cNvSpPr>
              <a:spLocks noChangeShapeType="1"/>
            </p:cNvSpPr>
            <p:nvPr/>
          </p:nvSpPr>
          <p:spPr bwMode="auto">
            <a:xfrm flipV="1">
              <a:off x="171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5" name="Line 49"/>
            <p:cNvSpPr>
              <a:spLocks noChangeShapeType="1"/>
            </p:cNvSpPr>
            <p:nvPr/>
          </p:nvSpPr>
          <p:spPr bwMode="auto">
            <a:xfrm flipV="1">
              <a:off x="17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6" name="Line 50"/>
            <p:cNvSpPr>
              <a:spLocks noChangeShapeType="1"/>
            </p:cNvSpPr>
            <p:nvPr/>
          </p:nvSpPr>
          <p:spPr bwMode="auto">
            <a:xfrm flipV="1">
              <a:off x="18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7" name="Line 51"/>
            <p:cNvSpPr>
              <a:spLocks noChangeShapeType="1"/>
            </p:cNvSpPr>
            <p:nvPr/>
          </p:nvSpPr>
          <p:spPr bwMode="auto">
            <a:xfrm flipV="1">
              <a:off x="18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8" name="Line 52"/>
            <p:cNvSpPr>
              <a:spLocks noChangeShapeType="1"/>
            </p:cNvSpPr>
            <p:nvPr/>
          </p:nvSpPr>
          <p:spPr bwMode="auto">
            <a:xfrm flipV="1">
              <a:off x="19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9" name="Line 53"/>
            <p:cNvSpPr>
              <a:spLocks noChangeShapeType="1"/>
            </p:cNvSpPr>
            <p:nvPr/>
          </p:nvSpPr>
          <p:spPr bwMode="auto">
            <a:xfrm flipV="1">
              <a:off x="20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0" name="Line 54"/>
            <p:cNvSpPr>
              <a:spLocks noChangeShapeType="1"/>
            </p:cNvSpPr>
            <p:nvPr/>
          </p:nvSpPr>
          <p:spPr bwMode="auto">
            <a:xfrm flipV="1">
              <a:off x="205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1" name="Line 55"/>
            <p:cNvSpPr>
              <a:spLocks noChangeShapeType="1"/>
            </p:cNvSpPr>
            <p:nvPr/>
          </p:nvSpPr>
          <p:spPr bwMode="auto">
            <a:xfrm flipV="1">
              <a:off x="212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2" name="Line 56"/>
            <p:cNvSpPr>
              <a:spLocks noChangeShapeType="1"/>
            </p:cNvSpPr>
            <p:nvPr/>
          </p:nvSpPr>
          <p:spPr bwMode="auto">
            <a:xfrm flipV="1">
              <a:off x="21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3" name="Line 57"/>
            <p:cNvSpPr>
              <a:spLocks noChangeShapeType="1"/>
            </p:cNvSpPr>
            <p:nvPr/>
          </p:nvSpPr>
          <p:spPr bwMode="auto">
            <a:xfrm flipV="1">
              <a:off x="22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4" name="Line 58"/>
            <p:cNvSpPr>
              <a:spLocks noChangeShapeType="1"/>
            </p:cNvSpPr>
            <p:nvPr/>
          </p:nvSpPr>
          <p:spPr bwMode="auto">
            <a:xfrm flipV="1">
              <a:off x="22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5" name="Line 59"/>
            <p:cNvSpPr>
              <a:spLocks noChangeShapeType="1"/>
            </p:cNvSpPr>
            <p:nvPr/>
          </p:nvSpPr>
          <p:spPr bwMode="auto">
            <a:xfrm flipV="1">
              <a:off x="23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6" name="Line 60"/>
            <p:cNvSpPr>
              <a:spLocks noChangeShapeType="1"/>
            </p:cNvSpPr>
            <p:nvPr/>
          </p:nvSpPr>
          <p:spPr bwMode="auto">
            <a:xfrm flipV="1">
              <a:off x="24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7" name="Line 61"/>
            <p:cNvSpPr>
              <a:spLocks noChangeShapeType="1"/>
            </p:cNvSpPr>
            <p:nvPr/>
          </p:nvSpPr>
          <p:spPr bwMode="auto">
            <a:xfrm flipV="1">
              <a:off x="247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8" name="Line 62"/>
            <p:cNvSpPr>
              <a:spLocks noChangeShapeType="1"/>
            </p:cNvSpPr>
            <p:nvPr/>
          </p:nvSpPr>
          <p:spPr bwMode="auto">
            <a:xfrm flipV="1">
              <a:off x="252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9" name="Line 63"/>
            <p:cNvSpPr>
              <a:spLocks noChangeShapeType="1"/>
            </p:cNvSpPr>
            <p:nvPr/>
          </p:nvSpPr>
          <p:spPr bwMode="auto">
            <a:xfrm flipV="1">
              <a:off x="25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0" name="Line 64"/>
            <p:cNvSpPr>
              <a:spLocks noChangeShapeType="1"/>
            </p:cNvSpPr>
            <p:nvPr/>
          </p:nvSpPr>
          <p:spPr bwMode="auto">
            <a:xfrm flipV="1">
              <a:off x="26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1" name="Line 65"/>
            <p:cNvSpPr>
              <a:spLocks noChangeShapeType="1"/>
            </p:cNvSpPr>
            <p:nvPr/>
          </p:nvSpPr>
          <p:spPr bwMode="auto">
            <a:xfrm flipV="1">
              <a:off x="27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2" name="Line 66"/>
            <p:cNvSpPr>
              <a:spLocks noChangeShapeType="1"/>
            </p:cNvSpPr>
            <p:nvPr/>
          </p:nvSpPr>
          <p:spPr bwMode="auto">
            <a:xfrm flipV="1">
              <a:off x="27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3" name="Line 67"/>
            <p:cNvSpPr>
              <a:spLocks noChangeShapeType="1"/>
            </p:cNvSpPr>
            <p:nvPr/>
          </p:nvSpPr>
          <p:spPr bwMode="auto">
            <a:xfrm flipV="1">
              <a:off x="28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4" name="Line 68"/>
            <p:cNvSpPr>
              <a:spLocks noChangeShapeType="1"/>
            </p:cNvSpPr>
            <p:nvPr/>
          </p:nvSpPr>
          <p:spPr bwMode="auto">
            <a:xfrm flipV="1">
              <a:off x="286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5" name="Line 69"/>
            <p:cNvSpPr>
              <a:spLocks noChangeShapeType="1"/>
            </p:cNvSpPr>
            <p:nvPr/>
          </p:nvSpPr>
          <p:spPr bwMode="auto">
            <a:xfrm flipV="1">
              <a:off x="293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6" name="Line 70"/>
            <p:cNvSpPr>
              <a:spLocks noChangeShapeType="1"/>
            </p:cNvSpPr>
            <p:nvPr/>
          </p:nvSpPr>
          <p:spPr bwMode="auto">
            <a:xfrm flipV="1">
              <a:off x="29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7" name="Line 71"/>
            <p:cNvSpPr>
              <a:spLocks noChangeShapeType="1"/>
            </p:cNvSpPr>
            <p:nvPr/>
          </p:nvSpPr>
          <p:spPr bwMode="auto">
            <a:xfrm flipV="1">
              <a:off x="30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8" name="Line 72"/>
            <p:cNvSpPr>
              <a:spLocks noChangeShapeType="1"/>
            </p:cNvSpPr>
            <p:nvPr/>
          </p:nvSpPr>
          <p:spPr bwMode="auto">
            <a:xfrm flipV="1">
              <a:off x="31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9" name="Line 73"/>
            <p:cNvSpPr>
              <a:spLocks noChangeShapeType="1"/>
            </p:cNvSpPr>
            <p:nvPr/>
          </p:nvSpPr>
          <p:spPr bwMode="auto">
            <a:xfrm flipV="1">
              <a:off x="31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0" name="Line 74"/>
            <p:cNvSpPr>
              <a:spLocks noChangeShapeType="1"/>
            </p:cNvSpPr>
            <p:nvPr/>
          </p:nvSpPr>
          <p:spPr bwMode="auto">
            <a:xfrm flipV="1">
              <a:off x="32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1" name="Line 75"/>
            <p:cNvSpPr>
              <a:spLocks noChangeShapeType="1"/>
            </p:cNvSpPr>
            <p:nvPr/>
          </p:nvSpPr>
          <p:spPr bwMode="auto">
            <a:xfrm flipV="1">
              <a:off x="328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2" name="Line 76"/>
            <p:cNvSpPr>
              <a:spLocks noChangeShapeType="1"/>
            </p:cNvSpPr>
            <p:nvPr/>
          </p:nvSpPr>
          <p:spPr bwMode="auto">
            <a:xfrm flipV="1">
              <a:off x="333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3" name="Line 77"/>
            <p:cNvSpPr>
              <a:spLocks noChangeShapeType="1"/>
            </p:cNvSpPr>
            <p:nvPr/>
          </p:nvSpPr>
          <p:spPr bwMode="auto">
            <a:xfrm flipV="1">
              <a:off x="33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4" name="Line 78"/>
            <p:cNvSpPr>
              <a:spLocks noChangeShapeType="1"/>
            </p:cNvSpPr>
            <p:nvPr/>
          </p:nvSpPr>
          <p:spPr bwMode="auto">
            <a:xfrm flipV="1">
              <a:off x="34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5" name="Line 79"/>
            <p:cNvSpPr>
              <a:spLocks noChangeShapeType="1"/>
            </p:cNvSpPr>
            <p:nvPr/>
          </p:nvSpPr>
          <p:spPr bwMode="auto">
            <a:xfrm flipV="1">
              <a:off x="35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6" name="Line 80"/>
            <p:cNvSpPr>
              <a:spLocks noChangeShapeType="1"/>
            </p:cNvSpPr>
            <p:nvPr/>
          </p:nvSpPr>
          <p:spPr bwMode="auto">
            <a:xfrm flipV="1">
              <a:off x="35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7" name="Line 81"/>
            <p:cNvSpPr>
              <a:spLocks noChangeShapeType="1"/>
            </p:cNvSpPr>
            <p:nvPr/>
          </p:nvSpPr>
          <p:spPr bwMode="auto">
            <a:xfrm flipV="1">
              <a:off x="36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8" name="Line 82"/>
            <p:cNvSpPr>
              <a:spLocks noChangeShapeType="1"/>
            </p:cNvSpPr>
            <p:nvPr/>
          </p:nvSpPr>
          <p:spPr bwMode="auto">
            <a:xfrm flipV="1">
              <a:off x="367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9" name="Line 83"/>
            <p:cNvSpPr>
              <a:spLocks noChangeShapeType="1"/>
            </p:cNvSpPr>
            <p:nvPr/>
          </p:nvSpPr>
          <p:spPr bwMode="auto">
            <a:xfrm flipV="1">
              <a:off x="37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0" name="Line 84"/>
            <p:cNvSpPr>
              <a:spLocks noChangeShapeType="1"/>
            </p:cNvSpPr>
            <p:nvPr/>
          </p:nvSpPr>
          <p:spPr bwMode="auto">
            <a:xfrm flipV="1">
              <a:off x="37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1" name="Line 85"/>
            <p:cNvSpPr>
              <a:spLocks noChangeShapeType="1"/>
            </p:cNvSpPr>
            <p:nvPr/>
          </p:nvSpPr>
          <p:spPr bwMode="auto">
            <a:xfrm flipV="1">
              <a:off x="38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2" name="Line 86"/>
            <p:cNvSpPr>
              <a:spLocks noChangeShapeType="1"/>
            </p:cNvSpPr>
            <p:nvPr/>
          </p:nvSpPr>
          <p:spPr bwMode="auto">
            <a:xfrm flipV="1">
              <a:off x="39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3" name="Line 87"/>
            <p:cNvSpPr>
              <a:spLocks noChangeShapeType="1"/>
            </p:cNvSpPr>
            <p:nvPr/>
          </p:nvSpPr>
          <p:spPr bwMode="auto">
            <a:xfrm flipV="1">
              <a:off x="39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4" name="Line 88"/>
            <p:cNvSpPr>
              <a:spLocks noChangeShapeType="1"/>
            </p:cNvSpPr>
            <p:nvPr/>
          </p:nvSpPr>
          <p:spPr bwMode="auto">
            <a:xfrm flipV="1">
              <a:off x="40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5" name="Line 89"/>
            <p:cNvSpPr>
              <a:spLocks noChangeShapeType="1"/>
            </p:cNvSpPr>
            <p:nvPr/>
          </p:nvSpPr>
          <p:spPr bwMode="auto">
            <a:xfrm flipV="1">
              <a:off x="409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6" name="Line 90"/>
            <p:cNvSpPr>
              <a:spLocks noChangeShapeType="1"/>
            </p:cNvSpPr>
            <p:nvPr/>
          </p:nvSpPr>
          <p:spPr bwMode="auto">
            <a:xfrm flipV="1">
              <a:off x="41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7" name="Line 91"/>
            <p:cNvSpPr>
              <a:spLocks noChangeShapeType="1"/>
            </p:cNvSpPr>
            <p:nvPr/>
          </p:nvSpPr>
          <p:spPr bwMode="auto">
            <a:xfrm flipV="1">
              <a:off x="42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8" name="Line 92"/>
            <p:cNvSpPr>
              <a:spLocks noChangeShapeType="1"/>
            </p:cNvSpPr>
            <p:nvPr/>
          </p:nvSpPr>
          <p:spPr bwMode="auto">
            <a:xfrm flipV="1">
              <a:off x="42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9" name="Line 93"/>
            <p:cNvSpPr>
              <a:spLocks noChangeShapeType="1"/>
            </p:cNvSpPr>
            <p:nvPr/>
          </p:nvSpPr>
          <p:spPr bwMode="auto">
            <a:xfrm flipV="1">
              <a:off x="43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0" name="Line 94"/>
            <p:cNvSpPr>
              <a:spLocks noChangeShapeType="1"/>
            </p:cNvSpPr>
            <p:nvPr/>
          </p:nvSpPr>
          <p:spPr bwMode="auto">
            <a:xfrm flipV="1">
              <a:off x="43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1" name="Line 95"/>
            <p:cNvSpPr>
              <a:spLocks noChangeShapeType="1"/>
            </p:cNvSpPr>
            <p:nvPr/>
          </p:nvSpPr>
          <p:spPr bwMode="auto">
            <a:xfrm flipV="1">
              <a:off x="44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2" name="Line 96"/>
            <p:cNvSpPr>
              <a:spLocks noChangeShapeType="1"/>
            </p:cNvSpPr>
            <p:nvPr/>
          </p:nvSpPr>
          <p:spPr bwMode="auto">
            <a:xfrm flipV="1">
              <a:off x="448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3" name="Line 97"/>
            <p:cNvSpPr>
              <a:spLocks noChangeShapeType="1"/>
            </p:cNvSpPr>
            <p:nvPr/>
          </p:nvSpPr>
          <p:spPr bwMode="auto">
            <a:xfrm flipV="1">
              <a:off x="45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4" name="Line 98"/>
            <p:cNvSpPr>
              <a:spLocks noChangeShapeType="1"/>
            </p:cNvSpPr>
            <p:nvPr/>
          </p:nvSpPr>
          <p:spPr bwMode="auto">
            <a:xfrm flipV="1">
              <a:off x="46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5" name="Line 99"/>
            <p:cNvSpPr>
              <a:spLocks noChangeShapeType="1"/>
            </p:cNvSpPr>
            <p:nvPr/>
          </p:nvSpPr>
          <p:spPr bwMode="auto">
            <a:xfrm flipV="1">
              <a:off x="46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6" name="Line 100"/>
            <p:cNvSpPr>
              <a:spLocks noChangeShapeType="1"/>
            </p:cNvSpPr>
            <p:nvPr/>
          </p:nvSpPr>
          <p:spPr bwMode="auto">
            <a:xfrm flipV="1">
              <a:off x="47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7" name="Line 101"/>
            <p:cNvSpPr>
              <a:spLocks noChangeShapeType="1"/>
            </p:cNvSpPr>
            <p:nvPr/>
          </p:nvSpPr>
          <p:spPr bwMode="auto">
            <a:xfrm flipV="1">
              <a:off x="478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8" name="Line 102"/>
            <p:cNvSpPr>
              <a:spLocks noChangeShapeType="1"/>
            </p:cNvSpPr>
            <p:nvPr/>
          </p:nvSpPr>
          <p:spPr bwMode="auto">
            <a:xfrm flipV="1">
              <a:off x="48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9" name="Line 103"/>
            <p:cNvSpPr>
              <a:spLocks noChangeShapeType="1"/>
            </p:cNvSpPr>
            <p:nvPr/>
          </p:nvSpPr>
          <p:spPr bwMode="auto">
            <a:xfrm flipV="1">
              <a:off x="490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0" name="Line 104"/>
            <p:cNvSpPr>
              <a:spLocks noChangeShapeType="1"/>
            </p:cNvSpPr>
            <p:nvPr/>
          </p:nvSpPr>
          <p:spPr bwMode="auto">
            <a:xfrm flipV="1">
              <a:off x="49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1" name="Line 105"/>
            <p:cNvSpPr>
              <a:spLocks noChangeShapeType="1"/>
            </p:cNvSpPr>
            <p:nvPr/>
          </p:nvSpPr>
          <p:spPr bwMode="auto">
            <a:xfrm flipV="1">
              <a:off x="501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2" name="Line 106"/>
            <p:cNvSpPr>
              <a:spLocks noChangeShapeType="1"/>
            </p:cNvSpPr>
            <p:nvPr/>
          </p:nvSpPr>
          <p:spPr bwMode="auto">
            <a:xfrm flipV="1">
              <a:off x="50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3" name="Line 107"/>
            <p:cNvSpPr>
              <a:spLocks noChangeShapeType="1"/>
            </p:cNvSpPr>
            <p:nvPr/>
          </p:nvSpPr>
          <p:spPr bwMode="auto">
            <a:xfrm flipV="1">
              <a:off x="513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4" name="Freeform 108"/>
            <p:cNvSpPr>
              <a:spLocks/>
            </p:cNvSpPr>
            <p:nvPr/>
          </p:nvSpPr>
          <p:spPr bwMode="auto">
            <a:xfrm>
              <a:off x="1165" y="2049"/>
              <a:ext cx="3934" cy="4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6" y="38"/>
                </a:cxn>
                <a:cxn ang="0">
                  <a:pos x="27" y="36"/>
                </a:cxn>
                <a:cxn ang="0">
                  <a:pos x="38" y="36"/>
                </a:cxn>
                <a:cxn ang="0">
                  <a:pos x="49" y="33"/>
                </a:cxn>
                <a:cxn ang="0">
                  <a:pos x="60" y="31"/>
                </a:cxn>
                <a:cxn ang="0">
                  <a:pos x="71" y="30"/>
                </a:cxn>
                <a:cxn ang="0">
                  <a:pos x="82" y="29"/>
                </a:cxn>
                <a:cxn ang="0">
                  <a:pos x="93" y="28"/>
                </a:cxn>
                <a:cxn ang="0">
                  <a:pos x="104" y="27"/>
                </a:cxn>
                <a:cxn ang="0">
                  <a:pos x="115" y="28"/>
                </a:cxn>
                <a:cxn ang="0">
                  <a:pos x="126" y="26"/>
                </a:cxn>
                <a:cxn ang="0">
                  <a:pos x="137" y="24"/>
                </a:cxn>
                <a:cxn ang="0">
                  <a:pos x="148" y="22"/>
                </a:cxn>
                <a:cxn ang="0">
                  <a:pos x="159" y="31"/>
                </a:cxn>
                <a:cxn ang="0">
                  <a:pos x="170" y="27"/>
                </a:cxn>
                <a:cxn ang="0">
                  <a:pos x="181" y="26"/>
                </a:cxn>
                <a:cxn ang="0">
                  <a:pos x="193" y="22"/>
                </a:cxn>
                <a:cxn ang="0">
                  <a:pos x="204" y="21"/>
                </a:cxn>
                <a:cxn ang="0">
                  <a:pos x="215" y="17"/>
                </a:cxn>
                <a:cxn ang="0">
                  <a:pos x="226" y="17"/>
                </a:cxn>
                <a:cxn ang="0">
                  <a:pos x="237" y="15"/>
                </a:cxn>
                <a:cxn ang="0">
                  <a:pos x="248" y="15"/>
                </a:cxn>
                <a:cxn ang="0">
                  <a:pos x="259" y="11"/>
                </a:cxn>
                <a:cxn ang="0">
                  <a:pos x="270" y="9"/>
                </a:cxn>
                <a:cxn ang="0">
                  <a:pos x="281" y="7"/>
                </a:cxn>
                <a:cxn ang="0">
                  <a:pos x="292" y="8"/>
                </a:cxn>
                <a:cxn ang="0">
                  <a:pos x="303" y="8"/>
                </a:cxn>
                <a:cxn ang="0">
                  <a:pos x="314" y="7"/>
                </a:cxn>
                <a:cxn ang="0">
                  <a:pos x="325" y="6"/>
                </a:cxn>
                <a:cxn ang="0">
                  <a:pos x="336" y="7"/>
                </a:cxn>
                <a:cxn ang="0">
                  <a:pos x="347" y="4"/>
                </a:cxn>
                <a:cxn ang="0">
                  <a:pos x="358" y="3"/>
                </a:cxn>
                <a:cxn ang="0">
                  <a:pos x="369" y="0"/>
                </a:cxn>
              </a:cxnLst>
              <a:rect l="0" t="0" r="r" b="b"/>
              <a:pathLst>
                <a:path w="374" h="42">
                  <a:moveTo>
                    <a:pt x="0" y="41"/>
                  </a:moveTo>
                  <a:lnTo>
                    <a:pt x="5" y="38"/>
                  </a:lnTo>
                  <a:lnTo>
                    <a:pt x="11" y="42"/>
                  </a:lnTo>
                  <a:lnTo>
                    <a:pt x="16" y="38"/>
                  </a:lnTo>
                  <a:lnTo>
                    <a:pt x="22" y="39"/>
                  </a:lnTo>
                  <a:lnTo>
                    <a:pt x="27" y="36"/>
                  </a:lnTo>
                  <a:lnTo>
                    <a:pt x="33" y="39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31"/>
                  </a:lnTo>
                  <a:lnTo>
                    <a:pt x="66" y="34"/>
                  </a:lnTo>
                  <a:lnTo>
                    <a:pt x="71" y="30"/>
                  </a:lnTo>
                  <a:lnTo>
                    <a:pt x="77" y="34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3" y="28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10" y="29"/>
                  </a:lnTo>
                  <a:lnTo>
                    <a:pt x="115" y="28"/>
                  </a:lnTo>
                  <a:lnTo>
                    <a:pt x="121" y="31"/>
                  </a:lnTo>
                  <a:lnTo>
                    <a:pt x="126" y="26"/>
                  </a:lnTo>
                  <a:lnTo>
                    <a:pt x="132" y="27"/>
                  </a:lnTo>
                  <a:lnTo>
                    <a:pt x="137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0" y="27"/>
                  </a:lnTo>
                  <a:lnTo>
                    <a:pt x="176" y="27"/>
                  </a:lnTo>
                  <a:lnTo>
                    <a:pt x="181" y="26"/>
                  </a:lnTo>
                  <a:lnTo>
                    <a:pt x="187" y="29"/>
                  </a:lnTo>
                  <a:lnTo>
                    <a:pt x="193" y="22"/>
                  </a:lnTo>
                  <a:lnTo>
                    <a:pt x="198" y="24"/>
                  </a:lnTo>
                  <a:lnTo>
                    <a:pt x="204" y="21"/>
                  </a:lnTo>
                  <a:lnTo>
                    <a:pt x="209" y="23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6" y="17"/>
                  </a:lnTo>
                  <a:lnTo>
                    <a:pt x="231" y="20"/>
                  </a:lnTo>
                  <a:lnTo>
                    <a:pt x="237" y="15"/>
                  </a:lnTo>
                  <a:lnTo>
                    <a:pt x="242" y="17"/>
                  </a:lnTo>
                  <a:lnTo>
                    <a:pt x="248" y="15"/>
                  </a:lnTo>
                  <a:lnTo>
                    <a:pt x="253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7" y="12"/>
                  </a:lnTo>
                  <a:lnTo>
                    <a:pt x="303" y="8"/>
                  </a:lnTo>
                  <a:lnTo>
                    <a:pt x="308" y="11"/>
                  </a:lnTo>
                  <a:lnTo>
                    <a:pt x="314" y="7"/>
                  </a:lnTo>
                  <a:lnTo>
                    <a:pt x="319" y="10"/>
                  </a:lnTo>
                  <a:lnTo>
                    <a:pt x="325" y="6"/>
                  </a:lnTo>
                  <a:lnTo>
                    <a:pt x="330" y="9"/>
                  </a:lnTo>
                  <a:lnTo>
                    <a:pt x="336" y="7"/>
                  </a:lnTo>
                  <a:lnTo>
                    <a:pt x="341" y="9"/>
                  </a:lnTo>
                  <a:lnTo>
                    <a:pt x="347" y="4"/>
                  </a:lnTo>
                  <a:lnTo>
                    <a:pt x="352" y="6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9" y="0"/>
                  </a:lnTo>
                  <a:lnTo>
                    <a:pt x="374" y="4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5" name="Freeform 109"/>
            <p:cNvSpPr>
              <a:spLocks/>
            </p:cNvSpPr>
            <p:nvPr/>
          </p:nvSpPr>
          <p:spPr bwMode="auto">
            <a:xfrm>
              <a:off x="1134" y="24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6" name="Freeform 110"/>
            <p:cNvSpPr>
              <a:spLocks/>
            </p:cNvSpPr>
            <p:nvPr/>
          </p:nvSpPr>
          <p:spPr bwMode="auto">
            <a:xfrm>
              <a:off x="1186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7" name="Freeform 111"/>
            <p:cNvSpPr>
              <a:spLocks/>
            </p:cNvSpPr>
            <p:nvPr/>
          </p:nvSpPr>
          <p:spPr bwMode="auto">
            <a:xfrm>
              <a:off x="1249" y="2460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8" name="Freeform 112"/>
            <p:cNvSpPr>
              <a:spLocks/>
            </p:cNvSpPr>
            <p:nvPr/>
          </p:nvSpPr>
          <p:spPr bwMode="auto">
            <a:xfrm>
              <a:off x="1302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9" name="Freeform 113"/>
            <p:cNvSpPr>
              <a:spLocks/>
            </p:cNvSpPr>
            <p:nvPr/>
          </p:nvSpPr>
          <p:spPr bwMode="auto">
            <a:xfrm>
              <a:off x="1365" y="242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0" name="Freeform 114"/>
            <p:cNvSpPr>
              <a:spLocks/>
            </p:cNvSpPr>
            <p:nvPr/>
          </p:nvSpPr>
          <p:spPr bwMode="auto">
            <a:xfrm>
              <a:off x="1418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1" name="Freeform 115"/>
            <p:cNvSpPr>
              <a:spLocks/>
            </p:cNvSpPr>
            <p:nvPr/>
          </p:nvSpPr>
          <p:spPr bwMode="auto">
            <a:xfrm>
              <a:off x="1481" y="24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2" name="Freeform 116"/>
            <p:cNvSpPr>
              <a:spLocks/>
            </p:cNvSpPr>
            <p:nvPr/>
          </p:nvSpPr>
          <p:spPr bwMode="auto">
            <a:xfrm>
              <a:off x="1533" y="2397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3" name="Freeform 117"/>
            <p:cNvSpPr>
              <a:spLocks/>
            </p:cNvSpPr>
            <p:nvPr/>
          </p:nvSpPr>
          <p:spPr bwMode="auto">
            <a:xfrm>
              <a:off x="1597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4" name="Freeform 118"/>
            <p:cNvSpPr>
              <a:spLocks/>
            </p:cNvSpPr>
            <p:nvPr/>
          </p:nvSpPr>
          <p:spPr bwMode="auto">
            <a:xfrm>
              <a:off x="1649" y="2365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5" name="Freeform 119"/>
            <p:cNvSpPr>
              <a:spLocks/>
            </p:cNvSpPr>
            <p:nvPr/>
          </p:nvSpPr>
          <p:spPr bwMode="auto">
            <a:xfrm>
              <a:off x="1712" y="23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6" name="Freeform 120"/>
            <p:cNvSpPr>
              <a:spLocks/>
            </p:cNvSpPr>
            <p:nvPr/>
          </p:nvSpPr>
          <p:spPr bwMode="auto">
            <a:xfrm>
              <a:off x="1765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7" name="Freeform 121"/>
            <p:cNvSpPr>
              <a:spLocks/>
            </p:cNvSpPr>
            <p:nvPr/>
          </p:nvSpPr>
          <p:spPr bwMode="auto">
            <a:xfrm>
              <a:off x="1828" y="237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8" name="Freeform 122"/>
            <p:cNvSpPr>
              <a:spLocks/>
            </p:cNvSpPr>
            <p:nvPr/>
          </p:nvSpPr>
          <p:spPr bwMode="auto">
            <a:xfrm>
              <a:off x="1881" y="23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9" name="Freeform 123"/>
            <p:cNvSpPr>
              <a:spLocks/>
            </p:cNvSpPr>
            <p:nvPr/>
          </p:nvSpPr>
          <p:spPr bwMode="auto">
            <a:xfrm>
              <a:off x="1944" y="23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0" name="Freeform 124"/>
            <p:cNvSpPr>
              <a:spLocks/>
            </p:cNvSpPr>
            <p:nvPr/>
          </p:nvSpPr>
          <p:spPr bwMode="auto">
            <a:xfrm>
              <a:off x="1996" y="23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1" name="Freeform 125"/>
            <p:cNvSpPr>
              <a:spLocks/>
            </p:cNvSpPr>
            <p:nvPr/>
          </p:nvSpPr>
          <p:spPr bwMode="auto">
            <a:xfrm>
              <a:off x="2059" y="2344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2" name="Freeform 126"/>
            <p:cNvSpPr>
              <a:spLocks/>
            </p:cNvSpPr>
            <p:nvPr/>
          </p:nvSpPr>
          <p:spPr bwMode="auto">
            <a:xfrm>
              <a:off x="2112" y="2312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3" name="Freeform 127"/>
            <p:cNvSpPr>
              <a:spLocks/>
            </p:cNvSpPr>
            <p:nvPr/>
          </p:nvSpPr>
          <p:spPr bwMode="auto">
            <a:xfrm>
              <a:off x="2175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4" name="Freeform 128"/>
            <p:cNvSpPr>
              <a:spLocks/>
            </p:cNvSpPr>
            <p:nvPr/>
          </p:nvSpPr>
          <p:spPr bwMode="auto">
            <a:xfrm>
              <a:off x="2228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5" name="Freeform 129"/>
            <p:cNvSpPr>
              <a:spLocks/>
            </p:cNvSpPr>
            <p:nvPr/>
          </p:nvSpPr>
          <p:spPr bwMode="auto">
            <a:xfrm>
              <a:off x="229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6" name="Freeform 130"/>
            <p:cNvSpPr>
              <a:spLocks/>
            </p:cNvSpPr>
            <p:nvPr/>
          </p:nvSpPr>
          <p:spPr bwMode="auto">
            <a:xfrm>
              <a:off x="2343" y="2312"/>
              <a:ext cx="64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7" name="Freeform 131"/>
            <p:cNvSpPr>
              <a:spLocks/>
            </p:cNvSpPr>
            <p:nvPr/>
          </p:nvSpPr>
          <p:spPr bwMode="auto">
            <a:xfrm>
              <a:off x="2407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8" name="Freeform 132"/>
            <p:cNvSpPr>
              <a:spLocks/>
            </p:cNvSpPr>
            <p:nvPr/>
          </p:nvSpPr>
          <p:spPr bwMode="auto">
            <a:xfrm>
              <a:off x="2459" y="2291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9" name="Freeform 133"/>
            <p:cNvSpPr>
              <a:spLocks/>
            </p:cNvSpPr>
            <p:nvPr/>
          </p:nvSpPr>
          <p:spPr bwMode="auto">
            <a:xfrm>
              <a:off x="25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0" name="Freeform 134"/>
            <p:cNvSpPr>
              <a:spLocks/>
            </p:cNvSpPr>
            <p:nvPr/>
          </p:nvSpPr>
          <p:spPr bwMode="auto">
            <a:xfrm>
              <a:off x="2575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1" name="Freeform 135"/>
            <p:cNvSpPr>
              <a:spLocks/>
            </p:cNvSpPr>
            <p:nvPr/>
          </p:nvSpPr>
          <p:spPr bwMode="auto">
            <a:xfrm>
              <a:off x="2638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2" name="Freeform 136"/>
            <p:cNvSpPr>
              <a:spLocks/>
            </p:cNvSpPr>
            <p:nvPr/>
          </p:nvSpPr>
          <p:spPr bwMode="auto">
            <a:xfrm>
              <a:off x="2691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3" name="Freeform 137"/>
            <p:cNvSpPr>
              <a:spLocks/>
            </p:cNvSpPr>
            <p:nvPr/>
          </p:nvSpPr>
          <p:spPr bwMode="auto">
            <a:xfrm>
              <a:off x="2754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4" name="Freeform 138"/>
            <p:cNvSpPr>
              <a:spLocks/>
            </p:cNvSpPr>
            <p:nvPr/>
          </p:nvSpPr>
          <p:spPr bwMode="auto">
            <a:xfrm>
              <a:off x="2806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5" name="Freeform 139"/>
            <p:cNvSpPr>
              <a:spLocks/>
            </p:cNvSpPr>
            <p:nvPr/>
          </p:nvSpPr>
          <p:spPr bwMode="auto">
            <a:xfrm>
              <a:off x="2869" y="2365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6" name="Freeform 140"/>
            <p:cNvSpPr>
              <a:spLocks/>
            </p:cNvSpPr>
            <p:nvPr/>
          </p:nvSpPr>
          <p:spPr bwMode="auto">
            <a:xfrm>
              <a:off x="29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7" name="Freeform 141"/>
            <p:cNvSpPr>
              <a:spLocks/>
            </p:cNvSpPr>
            <p:nvPr/>
          </p:nvSpPr>
          <p:spPr bwMode="auto">
            <a:xfrm>
              <a:off x="2985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8" name="Freeform 142"/>
            <p:cNvSpPr>
              <a:spLocks/>
            </p:cNvSpPr>
            <p:nvPr/>
          </p:nvSpPr>
          <p:spPr bwMode="auto">
            <a:xfrm>
              <a:off x="3038" y="2291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9" name="Freeform 143"/>
            <p:cNvSpPr>
              <a:spLocks/>
            </p:cNvSpPr>
            <p:nvPr/>
          </p:nvSpPr>
          <p:spPr bwMode="auto">
            <a:xfrm>
              <a:off x="310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0" name="Freeform 144"/>
            <p:cNvSpPr>
              <a:spLocks/>
            </p:cNvSpPr>
            <p:nvPr/>
          </p:nvSpPr>
          <p:spPr bwMode="auto">
            <a:xfrm>
              <a:off x="3164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1" name="Freeform 145"/>
            <p:cNvSpPr>
              <a:spLocks/>
            </p:cNvSpPr>
            <p:nvPr/>
          </p:nvSpPr>
          <p:spPr bwMode="auto">
            <a:xfrm>
              <a:off x="3217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2" name="Freeform 146"/>
            <p:cNvSpPr>
              <a:spLocks/>
            </p:cNvSpPr>
            <p:nvPr/>
          </p:nvSpPr>
          <p:spPr bwMode="auto">
            <a:xfrm>
              <a:off x="3280" y="223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3" name="Freeform 147"/>
            <p:cNvSpPr>
              <a:spLocks/>
            </p:cNvSpPr>
            <p:nvPr/>
          </p:nvSpPr>
          <p:spPr bwMode="auto">
            <a:xfrm>
              <a:off x="3332" y="2260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4" name="Freeform 148"/>
            <p:cNvSpPr>
              <a:spLocks/>
            </p:cNvSpPr>
            <p:nvPr/>
          </p:nvSpPr>
          <p:spPr bwMode="auto">
            <a:xfrm>
              <a:off x="3395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5" name="Freeform 149"/>
            <p:cNvSpPr>
              <a:spLocks/>
            </p:cNvSpPr>
            <p:nvPr/>
          </p:nvSpPr>
          <p:spPr bwMode="auto">
            <a:xfrm>
              <a:off x="3448" y="22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6" name="Freeform 150"/>
            <p:cNvSpPr>
              <a:spLocks/>
            </p:cNvSpPr>
            <p:nvPr/>
          </p:nvSpPr>
          <p:spPr bwMode="auto">
            <a:xfrm>
              <a:off x="3511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7" name="Freeform 151"/>
            <p:cNvSpPr>
              <a:spLocks/>
            </p:cNvSpPr>
            <p:nvPr/>
          </p:nvSpPr>
          <p:spPr bwMode="auto">
            <a:xfrm>
              <a:off x="3564" y="22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8" name="Freeform 152"/>
            <p:cNvSpPr>
              <a:spLocks/>
            </p:cNvSpPr>
            <p:nvPr/>
          </p:nvSpPr>
          <p:spPr bwMode="auto">
            <a:xfrm>
              <a:off x="3627" y="21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9" name="Freeform 153"/>
            <p:cNvSpPr>
              <a:spLocks/>
            </p:cNvSpPr>
            <p:nvPr/>
          </p:nvSpPr>
          <p:spPr bwMode="auto">
            <a:xfrm>
              <a:off x="3679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0" name="Freeform 154"/>
            <p:cNvSpPr>
              <a:spLocks/>
            </p:cNvSpPr>
            <p:nvPr/>
          </p:nvSpPr>
          <p:spPr bwMode="auto">
            <a:xfrm>
              <a:off x="3742" y="2176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1" name="Freeform 155"/>
            <p:cNvSpPr>
              <a:spLocks/>
            </p:cNvSpPr>
            <p:nvPr/>
          </p:nvSpPr>
          <p:spPr bwMode="auto">
            <a:xfrm>
              <a:off x="3795" y="218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2" name="Freeform 156"/>
            <p:cNvSpPr>
              <a:spLocks/>
            </p:cNvSpPr>
            <p:nvPr/>
          </p:nvSpPr>
          <p:spPr bwMode="auto">
            <a:xfrm>
              <a:off x="3858" y="213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3" name="Freeform 157"/>
            <p:cNvSpPr>
              <a:spLocks/>
            </p:cNvSpPr>
            <p:nvPr/>
          </p:nvSpPr>
          <p:spPr bwMode="auto">
            <a:xfrm>
              <a:off x="3911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4" name="Freeform 158"/>
            <p:cNvSpPr>
              <a:spLocks/>
            </p:cNvSpPr>
            <p:nvPr/>
          </p:nvSpPr>
          <p:spPr bwMode="auto">
            <a:xfrm>
              <a:off x="3974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5" name="Freeform 159"/>
            <p:cNvSpPr>
              <a:spLocks/>
            </p:cNvSpPr>
            <p:nvPr/>
          </p:nvSpPr>
          <p:spPr bwMode="auto">
            <a:xfrm>
              <a:off x="4027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6" name="Freeform 160"/>
            <p:cNvSpPr>
              <a:spLocks/>
            </p:cNvSpPr>
            <p:nvPr/>
          </p:nvSpPr>
          <p:spPr bwMode="auto">
            <a:xfrm>
              <a:off x="4090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7" name="Freeform 161"/>
            <p:cNvSpPr>
              <a:spLocks/>
            </p:cNvSpPr>
            <p:nvPr/>
          </p:nvSpPr>
          <p:spPr bwMode="auto">
            <a:xfrm>
              <a:off x="4142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8" name="Freeform 162"/>
            <p:cNvSpPr>
              <a:spLocks/>
            </p:cNvSpPr>
            <p:nvPr/>
          </p:nvSpPr>
          <p:spPr bwMode="auto">
            <a:xfrm>
              <a:off x="4205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9" name="Freeform 163"/>
            <p:cNvSpPr>
              <a:spLocks/>
            </p:cNvSpPr>
            <p:nvPr/>
          </p:nvSpPr>
          <p:spPr bwMode="auto">
            <a:xfrm>
              <a:off x="4258" y="21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0" name="Freeform 164"/>
            <p:cNvSpPr>
              <a:spLocks/>
            </p:cNvSpPr>
            <p:nvPr/>
          </p:nvSpPr>
          <p:spPr bwMode="auto">
            <a:xfrm>
              <a:off x="4321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1" name="Freeform 165"/>
            <p:cNvSpPr>
              <a:spLocks/>
            </p:cNvSpPr>
            <p:nvPr/>
          </p:nvSpPr>
          <p:spPr bwMode="auto">
            <a:xfrm>
              <a:off x="4374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2" name="Freeform 166"/>
            <p:cNvSpPr>
              <a:spLocks/>
            </p:cNvSpPr>
            <p:nvPr/>
          </p:nvSpPr>
          <p:spPr bwMode="auto">
            <a:xfrm>
              <a:off x="4437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3" name="Freeform 167"/>
            <p:cNvSpPr>
              <a:spLocks/>
            </p:cNvSpPr>
            <p:nvPr/>
          </p:nvSpPr>
          <p:spPr bwMode="auto">
            <a:xfrm>
              <a:off x="4489" y="21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4" name="Freeform 168"/>
            <p:cNvSpPr>
              <a:spLocks/>
            </p:cNvSpPr>
            <p:nvPr/>
          </p:nvSpPr>
          <p:spPr bwMode="auto">
            <a:xfrm>
              <a:off x="4552" y="2081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5" name="Freeform 169"/>
            <p:cNvSpPr>
              <a:spLocks/>
            </p:cNvSpPr>
            <p:nvPr/>
          </p:nvSpPr>
          <p:spPr bwMode="auto">
            <a:xfrm>
              <a:off x="4605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6" name="Freeform 170"/>
            <p:cNvSpPr>
              <a:spLocks/>
            </p:cNvSpPr>
            <p:nvPr/>
          </p:nvSpPr>
          <p:spPr bwMode="auto">
            <a:xfrm>
              <a:off x="4668" y="209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7" name="Freeform 171"/>
            <p:cNvSpPr>
              <a:spLocks/>
            </p:cNvSpPr>
            <p:nvPr/>
          </p:nvSpPr>
          <p:spPr bwMode="auto">
            <a:xfrm>
              <a:off x="4721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8" name="Freeform 172"/>
            <p:cNvSpPr>
              <a:spLocks/>
            </p:cNvSpPr>
            <p:nvPr/>
          </p:nvSpPr>
          <p:spPr bwMode="auto">
            <a:xfrm>
              <a:off x="4784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9" name="Freeform 173"/>
            <p:cNvSpPr>
              <a:spLocks/>
            </p:cNvSpPr>
            <p:nvPr/>
          </p:nvSpPr>
          <p:spPr bwMode="auto">
            <a:xfrm>
              <a:off x="4837" y="2081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0" name="Freeform 174"/>
            <p:cNvSpPr>
              <a:spLocks/>
            </p:cNvSpPr>
            <p:nvPr/>
          </p:nvSpPr>
          <p:spPr bwMode="auto">
            <a:xfrm>
              <a:off x="4900" y="2049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1" name="Freeform 175"/>
            <p:cNvSpPr>
              <a:spLocks/>
            </p:cNvSpPr>
            <p:nvPr/>
          </p:nvSpPr>
          <p:spPr bwMode="auto">
            <a:xfrm>
              <a:off x="4952" y="2081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2" name="Freeform 176"/>
            <p:cNvSpPr>
              <a:spLocks/>
            </p:cNvSpPr>
            <p:nvPr/>
          </p:nvSpPr>
          <p:spPr bwMode="auto">
            <a:xfrm>
              <a:off x="5015" y="20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3" name="Freeform 177"/>
            <p:cNvSpPr>
              <a:spLocks/>
            </p:cNvSpPr>
            <p:nvPr/>
          </p:nvSpPr>
          <p:spPr bwMode="auto">
            <a:xfrm>
              <a:off x="5068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4" name="Rectangle 178"/>
            <p:cNvSpPr>
              <a:spLocks noChangeArrowheads="1"/>
            </p:cNvSpPr>
            <p:nvPr/>
          </p:nvSpPr>
          <p:spPr bwMode="auto">
            <a:xfrm>
              <a:off x="2175" y="1166"/>
              <a:ext cx="14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Mexico Real </a:t>
              </a:r>
              <a:r>
                <a:rPr lang="en-US" sz="2400" b="1">
                  <a:solidFill>
                    <a:srgbClr val="000000"/>
                  </a:solidFill>
                </a:rPr>
                <a:t>GDP</a:t>
              </a:r>
              <a:endParaRPr lang="en-US" sz="2400"/>
            </a:p>
          </p:txBody>
        </p:sp>
        <p:sp>
          <p:nvSpPr>
            <p:cNvPr id="521395" name="Rectangle 179"/>
            <p:cNvSpPr>
              <a:spLocks noChangeArrowheads="1"/>
            </p:cNvSpPr>
            <p:nvPr/>
          </p:nvSpPr>
          <p:spPr bwMode="auto">
            <a:xfrm>
              <a:off x="2512" y="1387"/>
              <a:ext cx="83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1993=100</a:t>
              </a:r>
              <a:endParaRPr lang="en-US"/>
            </a:p>
          </p:txBody>
        </p:sp>
        <p:sp>
          <p:nvSpPr>
            <p:cNvPr id="521396" name="Rectangle 180"/>
            <p:cNvSpPr>
              <a:spLocks noChangeArrowheads="1"/>
            </p:cNvSpPr>
            <p:nvPr/>
          </p:nvSpPr>
          <p:spPr bwMode="auto">
            <a:xfrm>
              <a:off x="955" y="2975"/>
              <a:ext cx="14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21397" name="Rectangle 181"/>
            <p:cNvSpPr>
              <a:spLocks noChangeArrowheads="1"/>
            </p:cNvSpPr>
            <p:nvPr/>
          </p:nvSpPr>
          <p:spPr bwMode="auto">
            <a:xfrm>
              <a:off x="881" y="2828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21398" name="Rectangle 182"/>
            <p:cNvSpPr>
              <a:spLocks noChangeArrowheads="1"/>
            </p:cNvSpPr>
            <p:nvPr/>
          </p:nvSpPr>
          <p:spPr bwMode="auto">
            <a:xfrm>
              <a:off x="881" y="2691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21399" name="Rectangle 183"/>
            <p:cNvSpPr>
              <a:spLocks noChangeArrowheads="1"/>
            </p:cNvSpPr>
            <p:nvPr/>
          </p:nvSpPr>
          <p:spPr bwMode="auto">
            <a:xfrm>
              <a:off x="881" y="2544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21400" name="Rectangle 184"/>
            <p:cNvSpPr>
              <a:spLocks noChangeArrowheads="1"/>
            </p:cNvSpPr>
            <p:nvPr/>
          </p:nvSpPr>
          <p:spPr bwMode="auto">
            <a:xfrm>
              <a:off x="881" y="2407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521401" name="Rectangle 185"/>
            <p:cNvSpPr>
              <a:spLocks noChangeArrowheads="1"/>
            </p:cNvSpPr>
            <p:nvPr/>
          </p:nvSpPr>
          <p:spPr bwMode="auto">
            <a:xfrm>
              <a:off x="808" y="2260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21402" name="Rectangle 186"/>
            <p:cNvSpPr>
              <a:spLocks noChangeArrowheads="1"/>
            </p:cNvSpPr>
            <p:nvPr/>
          </p:nvSpPr>
          <p:spPr bwMode="auto">
            <a:xfrm>
              <a:off x="808" y="2113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521403" name="Rectangle 187"/>
            <p:cNvSpPr>
              <a:spLocks noChangeArrowheads="1"/>
            </p:cNvSpPr>
            <p:nvPr/>
          </p:nvSpPr>
          <p:spPr bwMode="auto">
            <a:xfrm>
              <a:off x="808" y="1976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521404" name="Rectangle 188"/>
            <p:cNvSpPr>
              <a:spLocks noChangeArrowheads="1"/>
            </p:cNvSpPr>
            <p:nvPr/>
          </p:nvSpPr>
          <p:spPr bwMode="auto">
            <a:xfrm>
              <a:off x="808" y="1829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521405" name="Rectangle 189"/>
            <p:cNvSpPr>
              <a:spLocks noChangeArrowheads="1"/>
            </p:cNvSpPr>
            <p:nvPr/>
          </p:nvSpPr>
          <p:spPr bwMode="auto">
            <a:xfrm rot="18900000">
              <a:off x="62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21406" name="Rectangle 190"/>
            <p:cNvSpPr>
              <a:spLocks noChangeArrowheads="1"/>
            </p:cNvSpPr>
            <p:nvPr/>
          </p:nvSpPr>
          <p:spPr bwMode="auto">
            <a:xfrm rot="18900000">
              <a:off x="91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21407" name="Rectangle 191"/>
            <p:cNvSpPr>
              <a:spLocks noChangeArrowheads="1"/>
            </p:cNvSpPr>
            <p:nvPr/>
          </p:nvSpPr>
          <p:spPr bwMode="auto">
            <a:xfrm rot="18900000">
              <a:off x="1206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21408" name="Rectangle 192"/>
            <p:cNvSpPr>
              <a:spLocks noChangeArrowheads="1"/>
            </p:cNvSpPr>
            <p:nvPr/>
          </p:nvSpPr>
          <p:spPr bwMode="auto">
            <a:xfrm rot="18900000">
              <a:off x="1490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21409" name="Rectangle 193"/>
            <p:cNvSpPr>
              <a:spLocks noChangeArrowheads="1"/>
            </p:cNvSpPr>
            <p:nvPr/>
          </p:nvSpPr>
          <p:spPr bwMode="auto">
            <a:xfrm rot="18900000">
              <a:off x="178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21410" name="Rectangle 194"/>
            <p:cNvSpPr>
              <a:spLocks noChangeArrowheads="1"/>
            </p:cNvSpPr>
            <p:nvPr/>
          </p:nvSpPr>
          <p:spPr bwMode="auto">
            <a:xfrm rot="18900000">
              <a:off x="206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21411" name="Rectangle 195"/>
            <p:cNvSpPr>
              <a:spLocks noChangeArrowheads="1"/>
            </p:cNvSpPr>
            <p:nvPr/>
          </p:nvSpPr>
          <p:spPr bwMode="auto">
            <a:xfrm rot="18900000">
              <a:off x="236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21412" name="Rectangle 196"/>
            <p:cNvSpPr>
              <a:spLocks noChangeArrowheads="1"/>
            </p:cNvSpPr>
            <p:nvPr/>
          </p:nvSpPr>
          <p:spPr bwMode="auto">
            <a:xfrm rot="18900000">
              <a:off x="265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21413" name="Rectangle 197"/>
            <p:cNvSpPr>
              <a:spLocks noChangeArrowheads="1"/>
            </p:cNvSpPr>
            <p:nvPr/>
          </p:nvSpPr>
          <p:spPr bwMode="auto">
            <a:xfrm rot="18900000">
              <a:off x="294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21414" name="Rectangle 198"/>
            <p:cNvSpPr>
              <a:spLocks noChangeArrowheads="1"/>
            </p:cNvSpPr>
            <p:nvPr/>
          </p:nvSpPr>
          <p:spPr bwMode="auto">
            <a:xfrm rot="18900000">
              <a:off x="3237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21415" name="Rectangle 199"/>
            <p:cNvSpPr>
              <a:spLocks noChangeArrowheads="1"/>
            </p:cNvSpPr>
            <p:nvPr/>
          </p:nvSpPr>
          <p:spPr bwMode="auto">
            <a:xfrm rot="18900000">
              <a:off x="3521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21416" name="Rectangle 200"/>
            <p:cNvSpPr>
              <a:spLocks noChangeArrowheads="1"/>
            </p:cNvSpPr>
            <p:nvPr/>
          </p:nvSpPr>
          <p:spPr bwMode="auto">
            <a:xfrm rot="18900000">
              <a:off x="381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21417" name="Rectangle 201"/>
            <p:cNvSpPr>
              <a:spLocks noChangeArrowheads="1"/>
            </p:cNvSpPr>
            <p:nvPr/>
          </p:nvSpPr>
          <p:spPr bwMode="auto">
            <a:xfrm rot="18900000">
              <a:off x="409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21418" name="Rectangle 202"/>
            <p:cNvSpPr>
              <a:spLocks noChangeArrowheads="1"/>
            </p:cNvSpPr>
            <p:nvPr/>
          </p:nvSpPr>
          <p:spPr bwMode="auto">
            <a:xfrm rot="18900000">
              <a:off x="439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21419" name="Rectangle 203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1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453357" y="963456"/>
            <a:ext cx="7239000" cy="561976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GDP Fell after Peso Crisis</a:t>
            </a: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4343400" y="29718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0668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3246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1752600" y="2209800"/>
            <a:ext cx="22098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 flipH="1">
            <a:off x="4343400" y="2209800"/>
            <a:ext cx="2667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24399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3" imgW="4673600" imgH="3073400" progId="Excel.Sheet.8">
                  <p:embed/>
                </p:oleObj>
              </mc:Choice>
              <mc:Fallback>
                <p:oleObj name="Chart" r:id="rId3" imgW="4673600" imgH="3073400" progId="Excel.Sheet.8">
                  <p:embed/>
                  <p:pic>
                    <p:nvPicPr>
                      <p:cNvPr id="525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4191000" y="2667000"/>
            <a:ext cx="0" cy="2133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4572000" y="26670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12954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6553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5323" name="Freeform 11"/>
          <p:cNvSpPr>
            <a:spLocks/>
          </p:cNvSpPr>
          <p:nvPr/>
        </p:nvSpPr>
        <p:spPr bwMode="auto">
          <a:xfrm>
            <a:off x="1981200" y="2057400"/>
            <a:ext cx="2209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4" name="Freeform 12"/>
          <p:cNvSpPr>
            <a:spLocks/>
          </p:cNvSpPr>
          <p:nvPr/>
        </p:nvSpPr>
        <p:spPr bwMode="auto">
          <a:xfrm flipH="1">
            <a:off x="4572000" y="2057400"/>
            <a:ext cx="2667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538843" y="898525"/>
            <a:ext cx="8136315" cy="70167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Imports Fell after Crisis; Exports Rose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2154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938211"/>
            <a:ext cx="7239000" cy="796926"/>
          </a:xfrm>
        </p:spPr>
        <p:txBody>
          <a:bodyPr/>
          <a:lstStyle/>
          <a:p>
            <a:r>
              <a:rPr lang="en-US" sz="4000" b="0" dirty="0">
                <a:solidFill>
                  <a:srgbClr val="FF0000"/>
                </a:solidFill>
                <a:latin typeface="+mn-lt"/>
              </a:rPr>
              <a:t>Wages Fell</a:t>
            </a:r>
          </a:p>
        </p:txBody>
      </p:sp>
      <p:graphicFrame>
        <p:nvGraphicFramePr>
          <p:cNvPr id="527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7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4191000" y="3200400"/>
            <a:ext cx="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7371" name="Freeform 11"/>
          <p:cNvSpPr>
            <a:spLocks/>
          </p:cNvSpPr>
          <p:nvPr/>
        </p:nvSpPr>
        <p:spPr bwMode="auto">
          <a:xfrm>
            <a:off x="1524000" y="2743200"/>
            <a:ext cx="2209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72" name="Freeform 12"/>
          <p:cNvSpPr>
            <a:spLocks/>
          </p:cNvSpPr>
          <p:nvPr/>
        </p:nvSpPr>
        <p:spPr bwMode="auto">
          <a:xfrm flipH="1">
            <a:off x="4191000" y="2743200"/>
            <a:ext cx="2667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5577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4860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/>
              <a:t>What is NAFTA?</a:t>
            </a:r>
          </a:p>
          <a:p>
            <a:r>
              <a:rPr lang="en-US" dirty="0"/>
              <a:t>What happened under NAFTA?</a:t>
            </a:r>
          </a:p>
          <a:p>
            <a:r>
              <a:rPr lang="en-US" dirty="0"/>
              <a:t>Issues in renegotiation</a:t>
            </a:r>
          </a:p>
          <a:p>
            <a:r>
              <a:rPr lang="en-US" dirty="0"/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84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/>
      <p:bldP spid="533511" grpId="0" animBg="1"/>
      <p:bldP spid="533512" grpId="0" animBg="1"/>
      <p:bldP spid="533513" grpId="0"/>
      <p:bldP spid="533514" grpId="0"/>
      <p:bldP spid="533515" grpId="0" animBg="1"/>
      <p:bldP spid="533516" grpId="0" animBg="1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758031"/>
            <a:ext cx="7239000" cy="776287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Trade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:  Continued growth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hart" r:id="rId3" imgW="5537200" imgH="3327400" progId="Excel.Sheet.8">
                  <p:embed/>
                </p:oleObj>
              </mc:Choice>
              <mc:Fallback>
                <p:oleObj name="Chart" r:id="rId3" imgW="5537200" imgH="3327400" progId="Excel.Sheet.8">
                  <p:embed/>
                  <p:pic>
                    <p:nvPicPr>
                      <p:cNvPr id="535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2895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495800" y="2971800"/>
            <a:ext cx="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5563" name="Freeform 11"/>
          <p:cNvSpPr>
            <a:spLocks/>
          </p:cNvSpPr>
          <p:nvPr/>
        </p:nvSpPr>
        <p:spPr bwMode="auto">
          <a:xfrm>
            <a:off x="16764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 flipH="1">
            <a:off x="44958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Oval 3"/>
          <p:cNvSpPr/>
          <p:nvPr/>
        </p:nvSpPr>
        <p:spPr>
          <a:xfrm>
            <a:off x="5695406" y="4650377"/>
            <a:ext cx="444137" cy="461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5873" y="4336869"/>
            <a:ext cx="38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Deficit started to grow more in 1998</a:t>
            </a:r>
          </a:p>
        </p:txBody>
      </p:sp>
    </p:spTree>
    <p:extLst>
      <p:ext uri="{BB962C8B-B14F-4D97-AF65-F5344CB8AC3E}">
        <p14:creationId xmlns:p14="http://schemas.microsoft.com/office/powerpoint/2010/main" val="34657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8781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13933" y="846667"/>
            <a:ext cx="7239000" cy="677333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Grew:  But more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To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 US than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From</a:t>
            </a:r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675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541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67575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Line 7"/>
          <p:cNvSpPr>
            <a:spLocks noChangeShapeType="1"/>
          </p:cNvSpPr>
          <p:nvPr/>
        </p:nvSpPr>
        <p:spPr bwMode="auto">
          <a:xfrm flipV="1">
            <a:off x="3505200" y="25146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 flipV="1">
            <a:off x="3962400" y="25146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41707" name="Freeform 11"/>
          <p:cNvSpPr>
            <a:spLocks/>
          </p:cNvSpPr>
          <p:nvPr/>
        </p:nvSpPr>
        <p:spPr bwMode="auto">
          <a:xfrm>
            <a:off x="2057400" y="1981200"/>
            <a:ext cx="1447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8" name="Freeform 12"/>
          <p:cNvSpPr>
            <a:spLocks/>
          </p:cNvSpPr>
          <p:nvPr/>
        </p:nvSpPr>
        <p:spPr bwMode="auto">
          <a:xfrm flipH="1">
            <a:off x="3962400" y="19812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5826" y="274638"/>
            <a:ext cx="835037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</a:t>
            </a:r>
            <a:r>
              <a:rPr lang="en-US"/>
              <a:t>:  Bilateral Trade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6230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D1622-1DF4-7548-8B31-929C12F3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F07D-F0EB-EE41-AC62-712590E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BDF80-C08F-7244-8698-142CB6AB5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2" y="428625"/>
            <a:ext cx="7367716" cy="6015038"/>
          </a:xfrm>
          <a:prstGeom prst="rect">
            <a:avLst/>
          </a:prstGeom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id="{3E327FC4-4749-D346-94D3-CC50D660A8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1295399"/>
            <a:ext cx="0" cy="4419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2E506C2-21C7-5541-B0F5-8BD89285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</p:spTree>
    <p:extLst>
      <p:ext uri="{BB962C8B-B14F-4D97-AF65-F5344CB8AC3E}">
        <p14:creationId xmlns:p14="http://schemas.microsoft.com/office/powerpoint/2010/main" val="152831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3619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298760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higher was the US unemployment rate after the NAFTA than before, in percentage points?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5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–1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79902-76A8-1C47-B5E0-A3746C23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6148-E8CB-8E40-A4CC-A278CEC0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did the US bilateral trade deficit with Mexico rise after NAFTA?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US reduced tariffs more than 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Mexico limited imports of US goods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Mexican exports became cheaper in US $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Mexico had a comparative advantage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BDE2A-175B-F548-9879-E75D77FC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135D1-453D-4544-905C-2E25C7A8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Supply Chains 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the growth of trade within NAFTA has been supply chains</a:t>
            </a:r>
          </a:p>
          <a:p>
            <a:pPr lvl="1"/>
            <a:r>
              <a:rPr lang="en-US" dirty="0"/>
              <a:t>Final goods are produced in one country with inputs from another</a:t>
            </a:r>
          </a:p>
          <a:p>
            <a:pPr lvl="1"/>
            <a:r>
              <a:rPr lang="en-US" dirty="0"/>
              <a:t>Inputs are in turn produced with inputs from yet another</a:t>
            </a:r>
          </a:p>
          <a:p>
            <a:pPr lvl="1"/>
            <a:r>
              <a:rPr lang="en-US" dirty="0"/>
              <a:t>And so forth</a:t>
            </a:r>
          </a:p>
          <a:p>
            <a:r>
              <a:rPr lang="en-US" dirty="0"/>
              <a:t>Supply chains in much of manufacturing now cross the two borders many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/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30</a:t>
            </a:fld>
            <a:endParaRPr lang="en-US">
              <a:latin typeface="Arial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44600"/>
            <a:ext cx="78486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34648-BDDB-0D46-99EE-B14132C02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"/>
            <a:ext cx="447623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Posen (2014)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“For every 100 jobs US manufacturers created in Mexican manufacturing, they added nearly 250 jobs at their larger US home operations”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Unemployment in US was actually lower after NAFTA than before (until the 2008 financial crisis)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Critics say NAFTA cost 45,000 jobs a year.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That may be true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But this is only 0.1% of normal job turnover in the US, where 4m-6m workers leave or lose jobs per month)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8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They look for effects on local labor markets, where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industries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and/or communities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were vulnerable to large tariff cuts against Mexico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They find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Substantial variation across localities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0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88950"/>
            <a:ext cx="84582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Hakobyan and McLaren (2016)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434" y="1416205"/>
            <a:ext cx="277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(Consistent Public-Use Microdata Areas)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560995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“</a:t>
            </a:r>
            <a:r>
              <a:rPr lang="mr-IN" sz="2400" dirty="0"/>
              <a:t>…</a:t>
            </a:r>
            <a:r>
              <a:rPr lang="en-US" dirty="0"/>
              <a:t>even workers in a nontraded industry—waiting on tables in a diner, for example—saw a sharp reduction in wages if they were in a vulnerable location that lost its protection quickly.”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9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Disruption of some industries and localities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Some was expected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have been larger than expected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Has not been dealt with adequately by TAA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Nonetheless was still small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provides easy ammunition for critics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09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what region of the US are the states that were most vulnerable to NAFTA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Northeast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Southeast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Midwest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South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Northwest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40DC-146F-2442-ADA0-0B3FC008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8E8BB-97E1-F547-BDF6-80B911BB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could have voted for or against NAFTA in 1993, how would you have voted; and if you could vote now on the US leaving NAFTA, how would you vote?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1993 yes; 2017 yes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1993 no; 2017 yes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1993 yes; 2017 no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1993 no; 2017 no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2E4D41-41F8-1A4A-9CD5-2A18F0F706A8}"/>
              </a:ext>
            </a:extLst>
          </p:cNvPr>
          <p:cNvSpPr/>
          <p:nvPr/>
        </p:nvSpPr>
        <p:spPr>
          <a:xfrm>
            <a:off x="474785" y="4607169"/>
            <a:ext cx="4589585" cy="5451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3DFBB-0252-C844-AEC6-EAA2575B32FA}"/>
              </a:ext>
            </a:extLst>
          </p:cNvPr>
          <p:cNvSpPr txBox="1"/>
          <p:nvPr/>
        </p:nvSpPr>
        <p:spPr>
          <a:xfrm>
            <a:off x="5081953" y="4044461"/>
            <a:ext cx="2426677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 answer, but yours may differ.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82145-BECA-9C48-A4BA-4E22E4C0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69EB-89CF-9B40-AC20-180DFB2F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Discussion Question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know anybody who was hurt by NAFTA?</a:t>
            </a:r>
          </a:p>
          <a:p>
            <a:r>
              <a:rPr lang="en-US" dirty="0"/>
              <a:t>Do you know anybody who was helped by NAFTA?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5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/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USMCA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926" y="2243784"/>
            <a:ext cx="8032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“The single worst trade deal ever approved in this country” Donald Trump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BE832-72FC-B64F-8D03-25EAAF924BB8}"/>
              </a:ext>
            </a:extLst>
          </p:cNvPr>
          <p:cNvSpPr txBox="1"/>
          <p:nvPr/>
        </p:nvSpPr>
        <p:spPr>
          <a:xfrm>
            <a:off x="798177" y="4510734"/>
            <a:ext cx="803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“A wonderful new trade deal” &amp; “the most important trade deal we’ve ever made, by far” Donald Trump 2018</a:t>
            </a:r>
          </a:p>
        </p:txBody>
      </p:sp>
    </p:spTree>
    <p:extLst>
      <p:ext uri="{BB962C8B-B14F-4D97-AF65-F5344CB8AC3E}">
        <p14:creationId xmlns:p14="http://schemas.microsoft.com/office/powerpoint/2010/main" val="2310515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37214" cy="4525963"/>
          </a:xfrm>
        </p:spPr>
        <p:txBody>
          <a:bodyPr/>
          <a:lstStyle/>
          <a:p>
            <a:r>
              <a:rPr lang="en-US" dirty="0"/>
              <a:t>Issues (US)</a:t>
            </a:r>
          </a:p>
          <a:p>
            <a:pPr lvl="1"/>
            <a:r>
              <a:rPr lang="en-US" dirty="0"/>
              <a:t>Trade imbalances</a:t>
            </a:r>
          </a:p>
          <a:p>
            <a:pPr lvl="1"/>
            <a:r>
              <a:rPr lang="en-US" dirty="0"/>
              <a:t>Reciprocal duty-free market access </a:t>
            </a:r>
          </a:p>
          <a:p>
            <a:pPr lvl="1"/>
            <a:r>
              <a:rPr lang="en-US" dirty="0"/>
              <a:t>Rules of origin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Digital trade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30485" y="2144486"/>
            <a:ext cx="3837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kern="0" dirty="0"/>
              <a:t>ISDS</a:t>
            </a:r>
          </a:p>
          <a:p>
            <a:pPr lvl="1"/>
            <a:r>
              <a:rPr lang="en-US" kern="0" dirty="0"/>
              <a:t>State-owned enterprises</a:t>
            </a:r>
          </a:p>
          <a:p>
            <a:pPr lvl="1"/>
            <a:r>
              <a:rPr lang="en-US" kern="0" dirty="0"/>
              <a:t>Labor standards</a:t>
            </a:r>
          </a:p>
          <a:p>
            <a:pPr lvl="1"/>
            <a:r>
              <a:rPr lang="en-US" kern="0" dirty="0"/>
              <a:t>Chapter 19</a:t>
            </a:r>
          </a:p>
          <a:p>
            <a:pPr lvl="1"/>
            <a:r>
              <a:rPr lang="en-US" kern="0" dirty="0"/>
              <a:t>Procurement</a:t>
            </a:r>
          </a:p>
          <a:p>
            <a:pPr lvl="1"/>
            <a:r>
              <a:rPr lang="en-US" kern="0" dirty="0"/>
              <a:t>Currency manipulation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6646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Too many to discuss them all</a:t>
            </a:r>
          </a:p>
          <a:p>
            <a:r>
              <a:rPr lang="en-US" sz="2800" dirty="0"/>
              <a:t>The following are just some of the more important and/or interesting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3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Trade imbalances</a:t>
            </a:r>
          </a:p>
          <a:p>
            <a:pPr lvl="1"/>
            <a:r>
              <a:rPr lang="en-US" sz="2400" dirty="0"/>
              <a:t>The US top priority is to “Improve the U.S. trade balance and reduce the trade deficit with the NAFTA countries.”</a:t>
            </a:r>
          </a:p>
          <a:p>
            <a:pPr lvl="1"/>
            <a:r>
              <a:rPr lang="en-US" sz="2400" dirty="0"/>
              <a:t>That is not something that can itself be written into the NAFTA agreement</a:t>
            </a:r>
          </a:p>
          <a:p>
            <a:pPr lvl="1"/>
            <a:r>
              <a:rPr lang="en-US" sz="2400" dirty="0"/>
              <a:t>So the question will be which changes in the agreement might do this</a:t>
            </a:r>
          </a:p>
          <a:p>
            <a:pPr lvl="1"/>
            <a:r>
              <a:rPr lang="en-US" sz="2400" dirty="0"/>
              <a:t>One possibility is a “trigger mechanism” that raises tariffs if goal of reducing deficit is not met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Reciprocal duty-free market access </a:t>
            </a:r>
          </a:p>
          <a:p>
            <a:pPr lvl="1"/>
            <a:r>
              <a:rPr lang="en-US" sz="2400" dirty="0"/>
              <a:t>The stated intent of the US is to “maintain” this “while taking into account U.S. import sensitivities”</a:t>
            </a:r>
          </a:p>
          <a:p>
            <a:pPr lvl="1"/>
            <a:r>
              <a:rPr lang="en-US" sz="2400" dirty="0"/>
              <a:t>Top objectives of both Mexico and Canada are to avoid any increases in US tariffs</a:t>
            </a:r>
          </a:p>
          <a:p>
            <a:pPr lvl="1"/>
            <a:r>
              <a:rPr lang="en-US" sz="2400" dirty="0"/>
              <a:t>Perhaps some of the few positive barriers that continue under NAFTA will be removed.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6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Rules of origin</a:t>
            </a:r>
          </a:p>
          <a:p>
            <a:pPr lvl="1"/>
            <a:r>
              <a:rPr lang="en-US" sz="2000" dirty="0"/>
              <a:t>The TPP would have reduced the requirement for North American (N-A) content in autos from 62.5% to below 50%.</a:t>
            </a:r>
          </a:p>
          <a:p>
            <a:pPr lvl="1"/>
            <a:r>
              <a:rPr lang="en-US" sz="2000" dirty="0"/>
              <a:t>The new NAFTA will </a:t>
            </a:r>
            <a:r>
              <a:rPr lang="en-US" sz="2000" u="sng" dirty="0"/>
              <a:t>increases</a:t>
            </a:r>
            <a:r>
              <a:rPr lang="en-US" sz="2000" dirty="0"/>
              <a:t> this requirement for autos and other products</a:t>
            </a:r>
          </a:p>
          <a:p>
            <a:pPr lvl="1"/>
            <a:r>
              <a:rPr lang="en-US" sz="2000" dirty="0"/>
              <a:t>The question is:  how much, and how disruptive will it be</a:t>
            </a:r>
          </a:p>
          <a:p>
            <a:pPr lvl="1"/>
            <a:r>
              <a:rPr lang="en-US" sz="2000" dirty="0"/>
              <a:t>If too high, some producers will revert to sourcing from outside NAFTA</a:t>
            </a:r>
          </a:p>
          <a:p>
            <a:pPr lvl="1"/>
            <a:r>
              <a:rPr lang="en-US" sz="2000" dirty="0" err="1"/>
              <a:t>Lighthizer</a:t>
            </a:r>
            <a:r>
              <a:rPr lang="en-US" sz="2000" dirty="0"/>
              <a:t>  wanted “higher NAFTA content and substantial American content”.  That would be unprecedented in an FTA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ISDS = Investor-State Dispute Settlement (Chapter 11 of NAFTA)</a:t>
            </a:r>
          </a:p>
          <a:p>
            <a:pPr lvl="2"/>
            <a:r>
              <a:rPr lang="en-US" dirty="0"/>
              <a:t>“While the U.S. has so far never lost an ISDS case, both Canada and Mexico have lost several, requiring payments to investors of over $100 million.” (From </a:t>
            </a:r>
            <a:r>
              <a:rPr lang="en-US" dirty="0" err="1"/>
              <a:t>Gertz</a:t>
            </a:r>
            <a:r>
              <a:rPr lang="en-US" dirty="0"/>
              <a:t>, Mar 2017)</a:t>
            </a:r>
            <a:endParaRPr lang="en-US" sz="2800" dirty="0"/>
          </a:p>
          <a:p>
            <a:pPr lvl="1"/>
            <a:r>
              <a:rPr lang="en-US" dirty="0"/>
              <a:t>Big corporations wanted this retained</a:t>
            </a:r>
          </a:p>
          <a:p>
            <a:pPr lvl="1"/>
            <a:r>
              <a:rPr lang="en-US" dirty="0"/>
              <a:t>Others wanted it weakened or removed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Chapter 19</a:t>
            </a:r>
          </a:p>
          <a:p>
            <a:pPr lvl="1"/>
            <a:r>
              <a:rPr lang="en-US" dirty="0"/>
              <a:t>This now allows NAFTA countries an appeal against AD &amp; CVD actions</a:t>
            </a:r>
          </a:p>
          <a:p>
            <a:pPr lvl="1"/>
            <a:r>
              <a:rPr lang="en-US" dirty="0"/>
              <a:t>Canada insists on keeping it</a:t>
            </a:r>
          </a:p>
          <a:p>
            <a:pPr lvl="1"/>
            <a:r>
              <a:rPr lang="en-US" dirty="0"/>
              <a:t>US wants it removed</a:t>
            </a:r>
          </a:p>
          <a:p>
            <a:pPr lvl="1"/>
            <a:r>
              <a:rPr lang="en-US" dirty="0"/>
              <a:t>You can see why from the data below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6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Currency manipulation</a:t>
            </a:r>
          </a:p>
          <a:p>
            <a:pPr lvl="1"/>
            <a:r>
              <a:rPr lang="en-US" dirty="0"/>
              <a:t>This seems an odd thing to include in NAFTA, since nobody has accused either Mexico or Canada of doing it</a:t>
            </a:r>
          </a:p>
          <a:p>
            <a:pPr lvl="1"/>
            <a:r>
              <a:rPr lang="en-US" dirty="0"/>
              <a:t>Intent is probably to have it (for the first time in an FTA) as a template for later FTAs with, say, Japan or China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2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Dairy &amp; poultry</a:t>
            </a:r>
          </a:p>
          <a:p>
            <a:pPr lvl="1"/>
            <a:r>
              <a:rPr lang="en-US" dirty="0"/>
              <a:t>Canada wants to keep its “supply management system for dairy and poultry”</a:t>
            </a:r>
          </a:p>
          <a:p>
            <a:pPr lvl="2"/>
            <a:r>
              <a:rPr lang="en-US" dirty="0"/>
              <a:t>Supply management allows farmers to act collectively to manage supply and price</a:t>
            </a:r>
          </a:p>
          <a:p>
            <a:pPr lvl="1"/>
            <a:r>
              <a:rPr lang="en-US" dirty="0"/>
              <a:t>Canada has a 270% tariff on dairy imports (with a small quota tariff-free)</a:t>
            </a:r>
          </a:p>
          <a:p>
            <a:pPr lvl="1"/>
            <a:r>
              <a:rPr lang="en-US" dirty="0"/>
              <a:t>This was exempted from liberalization in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was </a:t>
            </a:r>
            <a:r>
              <a:rPr lang="en-US" u="sng" dirty="0"/>
              <a:t>not</a:t>
            </a:r>
            <a:r>
              <a:rPr lang="en-US" dirty="0"/>
              <a:t> one of the objectives of the US in renegotiating NAFTA?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Improve labor standards in 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Increase North American content in imports from 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Stop currency manipulation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Increase duty-free exports to Canada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Limit immigration from Mexico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5C56A-FBAB-4243-886E-E733E5C8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8572F-84CB-624D-AC1B-86F8529B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Free Trade Agreement (FTA) including US, Canada, and Mexico</a:t>
            </a:r>
          </a:p>
          <a:p>
            <a:pPr lvl="1"/>
            <a:r>
              <a:rPr lang="en-US" dirty="0"/>
              <a:t>Expanded a previous US-Canada FTA </a:t>
            </a:r>
          </a:p>
          <a:p>
            <a:pPr lvl="1"/>
            <a:r>
              <a:rPr lang="en-US" dirty="0"/>
              <a:t>Negotiated under President George H. W. Bush</a:t>
            </a:r>
          </a:p>
          <a:p>
            <a:pPr lvl="1"/>
            <a:r>
              <a:rPr lang="en-US" dirty="0"/>
              <a:t>Enacted 1993 under President Bill Clinton</a:t>
            </a:r>
          </a:p>
          <a:p>
            <a:pPr lvl="1"/>
            <a:r>
              <a:rPr lang="en-US" dirty="0"/>
              <a:t>Went into effect Jan 1, 1994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19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country wanted to eliminate Chapter 19 of NAFTA (for disputes on things like anti-dumping)?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Canada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All of the above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 of the above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CD7FA-3623-484A-8E1D-C2394D5D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52AD1-103D-4E48-ADA3-613CB291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/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8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Outcome of the Renegotiation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dirty="0"/>
              <a:t>Renegotiation began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Aug 27, 2018:  Agreement reached between US and Mexico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Sep 30, 2018:  Agreement reached with Canada to join USMCA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0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Auto rules of origin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Required North American content raised from 62.5% to 75%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40-45% content must be from labor paid $16/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2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New rules (similar to TPP) on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Intellectual property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Environment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Labor 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Financial services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Digital trade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9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Sunset clause?  Not exactly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Revisit deal after 6 years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happy, extend for 10 more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not, new negotiations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1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Canadian dairy</a:t>
            </a:r>
          </a:p>
          <a:p>
            <a:pPr lvl="2"/>
            <a:r>
              <a:rPr lang="en-US" dirty="0"/>
              <a:t>Canada will increase permitted imports of dairy from US, to 3.6% of its market</a:t>
            </a:r>
          </a:p>
          <a:p>
            <a:pPr lvl="2"/>
            <a:r>
              <a:rPr lang="en-US" dirty="0"/>
              <a:t>Canada to cease selling some dairy ingredients abroad at low prices and will tax exports over over some threshold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19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Currencies</a:t>
            </a:r>
          </a:p>
          <a:p>
            <a:pPr lvl="2"/>
            <a:r>
              <a:rPr lang="en-US" dirty="0"/>
              <a:t>Commitment to “refrain from competitive devaluations and targeting exchange rates”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Trade with China</a:t>
            </a:r>
          </a:p>
          <a:p>
            <a:pPr lvl="2"/>
            <a:r>
              <a:rPr lang="en-US" dirty="0"/>
              <a:t>Countries must inform US 3 months before beginning trade negotiations with any “non-market economy” (i.e., China)</a:t>
            </a:r>
          </a:p>
          <a:p>
            <a:pPr lvl="2"/>
            <a:r>
              <a:rPr lang="en-US" dirty="0"/>
              <a:t>If agreement with such economy is reached, US can terminate USMCA with six months notice.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2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19 </a:t>
            </a:r>
          </a:p>
          <a:p>
            <a:pPr lvl="2"/>
            <a:r>
              <a:rPr lang="en-US" dirty="0"/>
              <a:t>Keeps this dispute settlement system for trade remedies such as anti-dumping</a:t>
            </a:r>
          </a:p>
          <a:p>
            <a:pPr lvl="2"/>
            <a:r>
              <a:rPr lang="en-US" dirty="0"/>
              <a:t>Does not apply them to “national-security-based” tariffs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FTA provisions:</a:t>
            </a:r>
          </a:p>
          <a:p>
            <a:pPr lvl="1"/>
            <a:r>
              <a:rPr lang="en-US" dirty="0"/>
              <a:t>Zero tariffs on imports from each other</a:t>
            </a:r>
          </a:p>
          <a:p>
            <a:pPr lvl="1"/>
            <a:r>
              <a:rPr lang="en-US" dirty="0"/>
              <a:t>Doesn’t change tariffs on outside countries</a:t>
            </a:r>
          </a:p>
          <a:p>
            <a:pPr lvl="1"/>
            <a:r>
              <a:rPr lang="en-US" dirty="0"/>
              <a:t>Rules of origin </a:t>
            </a:r>
          </a:p>
          <a:p>
            <a:pPr lvl="2"/>
            <a:r>
              <a:rPr lang="en-US" dirty="0"/>
              <a:t>Goods cross borders tariff-free only if they “originate” in the NAFTA countries</a:t>
            </a:r>
          </a:p>
          <a:p>
            <a:pPr lvl="2"/>
            <a:r>
              <a:rPr lang="en-US" dirty="0"/>
              <a:t>“Originate” defined in terms of how much of a good was produced here</a:t>
            </a:r>
          </a:p>
          <a:p>
            <a:pPr lvl="2"/>
            <a:r>
              <a:rPr lang="en-US" dirty="0"/>
              <a:t>Example:  Autos required 62.5% North American content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23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11 (ISDS) </a:t>
            </a:r>
          </a:p>
          <a:p>
            <a:pPr lvl="2"/>
            <a:r>
              <a:rPr lang="en-US" dirty="0"/>
              <a:t>Removes this for disputes between US and Canada</a:t>
            </a:r>
          </a:p>
          <a:p>
            <a:pPr lvl="2"/>
            <a:r>
              <a:rPr lang="en-US" dirty="0"/>
              <a:t>Keeps it for disputes with Mexico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“Side letter” of USMCA</a:t>
            </a:r>
          </a:p>
          <a:p>
            <a:pPr lvl="1"/>
            <a:r>
              <a:rPr lang="en-US" dirty="0"/>
              <a:t>Promise to shield Canada &amp; Mexico from future “national-security-based” tariffs (i.e., cars) (not enforceable)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0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a Feature of USMCA</a:t>
            </a:r>
          </a:p>
          <a:p>
            <a:pPr lvl="1"/>
            <a:r>
              <a:rPr lang="en-US" dirty="0"/>
              <a:t>Removal of US recent tariffs on steel and aluminum from Canada and Mexico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2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Prospects for approval</a:t>
            </a:r>
          </a:p>
          <a:p>
            <a:pPr lvl="1"/>
            <a:r>
              <a:rPr lang="en-US" dirty="0"/>
              <a:t>Must be approved by all three legislatures</a:t>
            </a:r>
          </a:p>
          <a:p>
            <a:pPr lvl="2"/>
            <a:r>
              <a:rPr lang="en-US" dirty="0"/>
              <a:t>Canada:  Dairy will resist, but approval assured</a:t>
            </a:r>
          </a:p>
          <a:p>
            <a:pPr lvl="2"/>
            <a:r>
              <a:rPr lang="en-US" dirty="0"/>
              <a:t>Mexico:  Incoming President wants it done</a:t>
            </a:r>
          </a:p>
          <a:p>
            <a:pPr lvl="2"/>
            <a:r>
              <a:rPr lang="en-US" dirty="0"/>
              <a:t>US:  Contentious, but best hope is approval in lame-duck session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06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Importance of USMCA</a:t>
            </a:r>
          </a:p>
          <a:p>
            <a:pPr lvl="1"/>
            <a:r>
              <a:rPr lang="en-US" dirty="0"/>
              <a:t>Trump: “It’s not NAFTA redone, it’s a brand-new deal”</a:t>
            </a:r>
          </a:p>
          <a:p>
            <a:pPr lvl="1"/>
            <a:r>
              <a:rPr lang="en-US" dirty="0"/>
              <a:t>NYT:  “a consequential set of revisions”</a:t>
            </a:r>
          </a:p>
          <a:p>
            <a:pPr lvl="1"/>
            <a:r>
              <a:rPr lang="en-US" dirty="0"/>
              <a:t>Economist:  “a modest revision”, “inferior to the agreement it replaces”</a:t>
            </a:r>
          </a:p>
          <a:p>
            <a:pPr lvl="1"/>
            <a:r>
              <a:rPr lang="en-US" dirty="0" err="1"/>
              <a:t>Bown</a:t>
            </a:r>
            <a:r>
              <a:rPr lang="en-US" dirty="0"/>
              <a:t>: deal to “result in less trade, not more”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5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the USMCA is fully in place, how much of a car imported to the US from Mexico with zero tariff can be made in China?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10%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37.5%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50%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ED968-8F87-2A40-9E55-456412EA3816}"/>
              </a:ext>
            </a:extLst>
          </p:cNvPr>
          <p:cNvSpPr txBox="1"/>
          <p:nvPr/>
        </p:nvSpPr>
        <p:spPr>
          <a:xfrm>
            <a:off x="2819400" y="4572000"/>
            <a:ext cx="55626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required North-American content will rise to 75% (from 62.5%)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7961B-CD3D-E64D-BAF2-4A34C8A1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5A259-6500-A146-8745-E1C3EB90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country’s past currency manipulation was the reason for including this as a feature of USMCA?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Canada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All of the above except US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14F99-CC0D-C84C-8E76-08DC5929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5EC37-F412-1B45-9E9E-B5CD145F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</a:t>
            </a:r>
            <a:r>
              <a:rPr lang="en-US" u="sng" dirty="0"/>
              <a:t>not</a:t>
            </a:r>
            <a:r>
              <a:rPr lang="en-US" dirty="0"/>
              <a:t> an issue included in the USMCA?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Intellectual property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Environment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Labor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Aircraft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Digital trade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29174-2C1E-E34D-95C4-D2641D6E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ABE9D-3470-5E4B-A701-3F36348A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Discussion Question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would you say “won” and “lost” from the NAFTA renegotiation?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provisions</a:t>
            </a:r>
          </a:p>
          <a:p>
            <a:pPr lvl="1"/>
            <a:r>
              <a:rPr lang="en-US" dirty="0"/>
              <a:t>Some liberalization in services</a:t>
            </a:r>
          </a:p>
          <a:p>
            <a:pPr lvl="1"/>
            <a:r>
              <a:rPr lang="en-US" dirty="0"/>
              <a:t>Foreign investment </a:t>
            </a:r>
          </a:p>
          <a:p>
            <a:pPr lvl="2"/>
            <a:r>
              <a:rPr lang="en-US" dirty="0"/>
              <a:t>ISDS in Chapter 11</a:t>
            </a:r>
          </a:p>
          <a:p>
            <a:pPr lvl="3"/>
            <a:r>
              <a:rPr lang="en-US" dirty="0"/>
              <a:t>Gives foreign investors right to dispute policies that reduce profits</a:t>
            </a:r>
          </a:p>
          <a:p>
            <a:pPr lvl="3"/>
            <a:r>
              <a:rPr lang="en-US" dirty="0"/>
              <a:t>Decided by 3-person panel, who may make states pay</a:t>
            </a:r>
          </a:p>
          <a:p>
            <a:pPr lvl="1"/>
            <a:r>
              <a:rPr lang="en-US" dirty="0"/>
              <a:t>Intellectual property rights</a:t>
            </a:r>
          </a:p>
          <a:p>
            <a:pPr lvl="1"/>
            <a:r>
              <a:rPr lang="en-US" dirty="0"/>
              <a:t>Opening of government procurement</a:t>
            </a:r>
          </a:p>
          <a:p>
            <a:pPr lvl="2"/>
            <a:r>
              <a:rPr lang="en-US" dirty="0"/>
              <a:t>Governments must let NAFTA suppliers bid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Side Agreements on</a:t>
            </a:r>
          </a:p>
          <a:p>
            <a:pPr lvl="1"/>
            <a:r>
              <a:rPr lang="en-US" dirty="0"/>
              <a:t>Labor</a:t>
            </a:r>
          </a:p>
          <a:p>
            <a:pPr lvl="1"/>
            <a:r>
              <a:rPr lang="en-US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10023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 which US president was the NAFTA enacted into US law?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Ronald Reagan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George H. W. Bush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Bill Clinton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George W. Bush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Obama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480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B075F-5F14-8542-A8BE-189C6BF7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3D8D1-6654-3243-94FD-A4986931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82635</TotalTime>
  <Words>2877</Words>
  <Application>Microsoft Macintosh PowerPoint</Application>
  <PresentationFormat>On-screen Show (4:3)</PresentationFormat>
  <Paragraphs>591</Paragraphs>
  <Slides>68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ＭＳ Ｐゴシック</vt:lpstr>
      <vt:lpstr>Arial</vt:lpstr>
      <vt:lpstr>Palatino Linotype</vt:lpstr>
      <vt:lpstr>Default Design</vt:lpstr>
      <vt:lpstr>Chart</vt:lpstr>
      <vt:lpstr>Class 6  NAFTA and Its  Renegotiation as USMCA</vt:lpstr>
      <vt:lpstr>Class 6 Outline</vt:lpstr>
      <vt:lpstr>Class 6 Outline</vt:lpstr>
      <vt:lpstr>NAFTA – What is it?</vt:lpstr>
      <vt:lpstr>NAFTA – What is it?</vt:lpstr>
      <vt:lpstr>NAFTA – What is it?</vt:lpstr>
      <vt:lpstr>NAFTA – What is it?</vt:lpstr>
      <vt:lpstr>NAFTA – What is it?</vt:lpstr>
      <vt:lpstr>Clicker Question</vt:lpstr>
      <vt:lpstr>Clicker Question</vt:lpstr>
      <vt:lpstr>Class 6 Outline</vt:lpstr>
      <vt:lpstr>NAFTA - What happened?</vt:lpstr>
      <vt:lpstr>NAFTA - What happened?</vt:lpstr>
      <vt:lpstr>Reserves Fell at Once</vt:lpstr>
      <vt:lpstr>PowerPoint Presentation</vt:lpstr>
      <vt:lpstr>GDP Fell after Peso Crisis</vt:lpstr>
      <vt:lpstr>Imports Fell after Crisis; Exports Rose</vt:lpstr>
      <vt:lpstr>Wages Fell</vt:lpstr>
      <vt:lpstr>Real Wages Plummeted!</vt:lpstr>
      <vt:lpstr>Unemployment:  No effect (or fell)</vt:lpstr>
      <vt:lpstr>Trade:  Continued growth</vt:lpstr>
      <vt:lpstr>Real Wage:  No Change</vt:lpstr>
      <vt:lpstr>Grew:  But more To US than From</vt:lpstr>
      <vt:lpstr>PowerPoint Presentation</vt:lpstr>
      <vt:lpstr>PowerPoint Presentation</vt:lpstr>
      <vt:lpstr>PowerPoint Presentation</vt:lpstr>
      <vt:lpstr>Clicker Question</vt:lpstr>
      <vt:lpstr>Clicker Question</vt:lpstr>
      <vt:lpstr>Supply Chains </vt:lpstr>
      <vt:lpstr>PowerPoint Presentation</vt:lpstr>
      <vt:lpstr>NAFTA Analyses</vt:lpstr>
      <vt:lpstr>NAFTA Analyses</vt:lpstr>
      <vt:lpstr>PowerPoint Presentation</vt:lpstr>
      <vt:lpstr>NAFTA Analyses</vt:lpstr>
      <vt:lpstr>NAFTA Analyses</vt:lpstr>
      <vt:lpstr>Clicker Question</vt:lpstr>
      <vt:lpstr>Clicker Question</vt:lpstr>
      <vt:lpstr>Discussion Question</vt:lpstr>
      <vt:lpstr>Class 6 Outline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Clicker Question</vt:lpstr>
      <vt:lpstr>Clicker Question</vt:lpstr>
      <vt:lpstr>Class 6 Outline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Clicker Question</vt:lpstr>
      <vt:lpstr>Clicker Question</vt:lpstr>
      <vt:lpstr>Clicker Question</vt:lpstr>
      <vt:lpstr>Discussion Question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331</cp:revision>
  <cp:lastPrinted>2017-09-27T01:39:25Z</cp:lastPrinted>
  <dcterms:created xsi:type="dcterms:W3CDTF">2011-01-03T19:29:08Z</dcterms:created>
  <dcterms:modified xsi:type="dcterms:W3CDTF">2018-11-13T15:38:39Z</dcterms:modified>
</cp:coreProperties>
</file>